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10287000" cx="18288000"/>
  <p:notesSz cx="6858000" cy="9144000"/>
  <p:embeddedFontLst>
    <p:embeddedFont>
      <p:font typeface="Manrope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schemas.openxmlformats.org/officeDocument/2006/relationships/font" Target="fonts/Manrope-bold.fntdata"/><Relationship Id="rId12" Type="http://schemas.openxmlformats.org/officeDocument/2006/relationships/slide" Target="slides/slide8.xml"/><Relationship Id="rId23" Type="http://schemas.openxmlformats.org/officeDocument/2006/relationships/font" Target="fonts/Manrop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2min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2" name="Google Shape;27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2min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2min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2min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9" name="Google Shape;309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2min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2min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cc94dc22a_0_1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2" name="Google Shape;332;g30cc94dc22a_0_1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2min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cc94dc22a_0_1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g30cc94dc22a_0_1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2min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9" name="Google Shape;359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2min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0cc94dc22a_0_2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0cc94dc22a_0_2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0cc94dc22a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0cc94dc22a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0cc94dc22a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0cc94dc22a_0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2min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cc94dc22a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g30cc94dc22a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2min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Google Shape;223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2min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2min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2min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 rot="5400000">
            <a:off x="2309017" y="-251619"/>
            <a:ext cx="4525964" cy="822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indent="-4318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indent="-4318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indent="-4318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indent="-4318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type="title"/>
          </p:nvPr>
        </p:nvSpPr>
        <p:spPr>
          <a:xfrm rot="5400000">
            <a:off x="4732337" y="2171700"/>
            <a:ext cx="585152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" type="body"/>
          </p:nvPr>
        </p:nvSpPr>
        <p:spPr>
          <a:xfrm rot="5400000">
            <a:off x="541337" y="190501"/>
            <a:ext cx="5851526" cy="6019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indent="-4318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indent="-4318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indent="-4318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indent="-4318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Manrope"/>
              <a:buNone/>
              <a:defRPr>
                <a:solidFill>
                  <a:srgbClr val="888888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Manrope"/>
              <a:buNone/>
              <a:defRPr>
                <a:solidFill>
                  <a:srgbClr val="888888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Manrope"/>
              <a:buNone/>
              <a:defRPr>
                <a:solidFill>
                  <a:srgbClr val="888888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Manrope"/>
              <a:buNone/>
              <a:defRPr>
                <a:solidFill>
                  <a:srgbClr val="888888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Manrope"/>
              <a:buNone/>
              <a:defRPr>
                <a:solidFill>
                  <a:srgbClr val="888888"/>
                </a:solidFill>
              </a:defRPr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indent="-4318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indent="-4318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indent="-4318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indent="-4318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anrope"/>
              <a:buNone/>
              <a:defRPr b="1"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Manrope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Manrope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Manrope"/>
              <a:buNone/>
              <a:defRPr sz="20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Manrope"/>
              <a:buNone/>
              <a:defRPr sz="20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Manrope"/>
              <a:buNone/>
              <a:defRPr sz="2000">
                <a:solidFill>
                  <a:srgbClr val="888888"/>
                </a:solidFill>
              </a:defRPr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–"/>
              <a:defRPr sz="2800"/>
            </a:lvl2pPr>
            <a:lvl3pPr indent="-4064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3pPr>
            <a:lvl4pPr indent="-4064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–"/>
              <a:defRPr sz="2800"/>
            </a:lvl4pPr>
            <a:lvl5pPr indent="-4064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»"/>
              <a:defRPr sz="2800"/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indent="-431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indent="-431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indent="-431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indent="-431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nrope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nrope"/>
              <a:buNone/>
              <a:defRPr b="1" sz="24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nrope"/>
              <a:buNone/>
              <a:defRPr b="1" sz="24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nrope"/>
              <a:buNone/>
              <a:defRPr b="1" sz="24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anrope"/>
              <a:buNone/>
              <a:defRPr b="1" sz="2400"/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indent="-431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indent="-431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indent="-431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indent="-431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3" type="body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indent="-431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indent="-431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indent="-431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indent="-431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indent="-431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indent="-431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indent="-431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indent="-431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anrope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indent="-431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indent="-431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indent="-431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indent="-431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indent="-431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indent="-431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indent="-431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indent="-431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anrope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10"/>
          <p:cNvSpPr/>
          <p:nvPr>
            <p:ph idx="2" type="pic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nrope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nrope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nrope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nrope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nrope"/>
              <a:buNone/>
              <a:defRPr sz="1400"/>
            </a:lvl5pPr>
            <a:lvl6pPr indent="-431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6pPr>
            <a:lvl7pPr indent="-431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7pPr>
            <a:lvl8pPr indent="-431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8pPr>
            <a:lvl9pPr indent="-4318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nrope"/>
              <a:buNone/>
              <a:defRPr b="0" i="0" sz="44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nrope"/>
              <a:buNone/>
              <a:defRPr b="0" i="0" sz="44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nrope"/>
              <a:buNone/>
              <a:defRPr b="0" i="0" sz="44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nrope"/>
              <a:buNone/>
              <a:defRPr b="0" i="0" sz="44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nrope"/>
              <a:buNone/>
              <a:defRPr b="0" i="0" sz="44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nrope"/>
              <a:buNone/>
              <a:defRPr b="0" i="0" sz="44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nrope"/>
              <a:buNone/>
              <a:defRPr b="0" i="0" sz="44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nrope"/>
              <a:buNone/>
              <a:defRPr b="0" i="0" sz="44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nrope"/>
              <a:buNone/>
              <a:defRPr b="0" i="0" sz="44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Char char="–"/>
              <a:defRPr b="0" i="0" sz="32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Char char="–"/>
              <a:defRPr b="0" i="0" sz="32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Char char="»"/>
              <a:defRPr b="0" i="0" sz="32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4318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4318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4318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4318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Char char="•"/>
              <a:defRPr b="0" i="0" sz="32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3.jp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2.png"/><Relationship Id="rId6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1.png"/><Relationship Id="rId6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5" Type="http://schemas.openxmlformats.org/officeDocument/2006/relationships/image" Target="../media/image3.jpg"/><Relationship Id="rId6" Type="http://schemas.openxmlformats.org/officeDocument/2006/relationships/image" Target="../media/image11.jpg"/><Relationship Id="rId7" Type="http://schemas.openxmlformats.org/officeDocument/2006/relationships/image" Target="../media/image10.jpg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2.png"/><Relationship Id="rId6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5;p1" id="60" name="Google Shape;60;p13"/>
          <p:cNvPicPr preferRelativeResize="0"/>
          <p:nvPr/>
        </p:nvPicPr>
        <p:blipFill rotWithShape="1">
          <a:blip r:embed="rId4">
            <a:alphaModFix amt="73000"/>
          </a:blip>
          <a:srcRect b="6014" l="0" r="0" t="0"/>
          <a:stretch/>
        </p:blipFill>
        <p:spPr>
          <a:xfrm flipH="1" rot="5400000">
            <a:off x="9872137" y="1940987"/>
            <a:ext cx="10212826" cy="66167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12588901" y="9177025"/>
            <a:ext cx="52311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88500" lIns="88500" spcFirstLastPara="1" rIns="88500" wrap="square" tIns="885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anrope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Learn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[to be] </a:t>
            </a:r>
            <a:r>
              <a:rPr b="1" i="0" lang="en-US" sz="2000" u="none" cap="none" strike="noStrike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the future</a:t>
            </a:r>
            <a:br>
              <a:rPr b="1" i="0" lang="en-US" sz="2000" u="none" cap="none" strike="noStrike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b="1" lang="en-US" sz="2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José Antonio Campos Lora</a:t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11670200" y="581300"/>
            <a:ext cx="6836700" cy="6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6950" lIns="176950" spcFirstLastPara="1" rIns="176950" wrap="square" tIns="176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Manrop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¿Qué puedo hacer para optimizar el precio de mis viviendas en </a:t>
            </a:r>
            <a:r>
              <a:rPr b="1" lang="en-US" sz="64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Madrid</a:t>
            </a:r>
            <a:r>
              <a:rPr b="1" i="0" lang="en-US" sz="6400" u="none" cap="none" strike="noStrike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?</a:t>
            </a:r>
            <a:endParaRPr/>
          </a:p>
        </p:txBody>
      </p:sp>
      <p:pic>
        <p:nvPicPr>
          <p:cNvPr descr="Google Shape;88;p1" id="63" name="Google Shape;6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0650" y="8875224"/>
            <a:ext cx="2063260" cy="78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3;g2be9a6ae28b_0_152" id="262" name="Google Shape;262;p22"/>
          <p:cNvPicPr preferRelativeResize="0"/>
          <p:nvPr/>
        </p:nvPicPr>
        <p:blipFill rotWithShape="1">
          <a:blip r:embed="rId3">
            <a:alphaModFix/>
          </a:blip>
          <a:srcRect b="39" l="0" r="0" t="49"/>
          <a:stretch/>
        </p:blipFill>
        <p:spPr>
          <a:xfrm>
            <a:off x="17624635" y="9674589"/>
            <a:ext cx="446682" cy="44668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2"/>
          <p:cNvSpPr txBox="1"/>
          <p:nvPr/>
        </p:nvSpPr>
        <p:spPr>
          <a:xfrm>
            <a:off x="387550" y="340149"/>
            <a:ext cx="3070801" cy="398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Analysis - Hipótesis</a:t>
            </a:r>
            <a:endParaRPr/>
          </a:p>
        </p:txBody>
      </p:sp>
      <p:sp>
        <p:nvSpPr>
          <p:cNvPr id="264" name="Google Shape;264;p22"/>
          <p:cNvSpPr txBox="1"/>
          <p:nvPr/>
        </p:nvSpPr>
        <p:spPr>
          <a:xfrm>
            <a:off x="14516699" y="350700"/>
            <a:ext cx="3378001" cy="398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NUCLIO DIGITAL SCHOOL</a:t>
            </a:r>
            <a:endParaRPr/>
          </a:p>
        </p:txBody>
      </p:sp>
      <p:sp>
        <p:nvSpPr>
          <p:cNvPr id="265" name="Google Shape;265;p22"/>
          <p:cNvSpPr txBox="1"/>
          <p:nvPr/>
        </p:nvSpPr>
        <p:spPr>
          <a:xfrm>
            <a:off x="387549" y="1611374"/>
            <a:ext cx="14297701" cy="1071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Manrope"/>
              <a:buNone/>
            </a:pPr>
            <a:r>
              <a:rPr b="1" i="0" lang="en-US" sz="58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Análisis</a:t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12989166" y="3906187"/>
            <a:ext cx="4871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vídeo-pegado.png" id="267" name="Google Shape;26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2229" y="1484374"/>
            <a:ext cx="1325851" cy="132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04487"/>
            <a:ext cx="13239750" cy="56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13915275" y="3207800"/>
            <a:ext cx="3945600" cy="46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Podemos apreciar que la tendencia es  que los apartamentos con mayor precio se encuentran entre </a:t>
            </a:r>
            <a:r>
              <a:rPr b="1" lang="en-US" sz="3200">
                <a:latin typeface="Manrope"/>
                <a:ea typeface="Manrope"/>
                <a:cs typeface="Manrope"/>
                <a:sym typeface="Manrope"/>
              </a:rPr>
              <a:t>1 y 6 km</a:t>
            </a: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 de distancia de la </a:t>
            </a:r>
            <a:r>
              <a:rPr b="1" lang="en-US" sz="3200">
                <a:latin typeface="Manrope"/>
                <a:ea typeface="Manrope"/>
                <a:cs typeface="Manrope"/>
                <a:sym typeface="Manrope"/>
              </a:rPr>
              <a:t>Puerta del So</a:t>
            </a: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l.</a:t>
            </a:r>
            <a:endParaRPr sz="32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Y con una distancia de </a:t>
            </a:r>
            <a:r>
              <a:rPr b="1" lang="en-US" sz="3200">
                <a:latin typeface="Manrope"/>
                <a:ea typeface="Manrope"/>
                <a:cs typeface="Manrope"/>
                <a:sym typeface="Manrope"/>
              </a:rPr>
              <a:t>10-15 km del Aeropuerto</a:t>
            </a: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.</a:t>
            </a:r>
            <a:endParaRPr sz="32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3;g2be9a6ae28b_0_152" id="274" name="Google Shape;274;p23"/>
          <p:cNvPicPr preferRelativeResize="0"/>
          <p:nvPr/>
        </p:nvPicPr>
        <p:blipFill rotWithShape="1">
          <a:blip r:embed="rId3">
            <a:alphaModFix/>
          </a:blip>
          <a:srcRect b="39" l="0" r="0" t="49"/>
          <a:stretch/>
        </p:blipFill>
        <p:spPr>
          <a:xfrm>
            <a:off x="17624635" y="9674589"/>
            <a:ext cx="446682" cy="44668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 txBox="1"/>
          <p:nvPr/>
        </p:nvSpPr>
        <p:spPr>
          <a:xfrm>
            <a:off x="387550" y="340149"/>
            <a:ext cx="3070801" cy="398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Analysis - Hipótesis</a:t>
            </a:r>
            <a:endParaRPr/>
          </a:p>
        </p:txBody>
      </p:sp>
      <p:sp>
        <p:nvSpPr>
          <p:cNvPr id="276" name="Google Shape;276;p23"/>
          <p:cNvSpPr txBox="1"/>
          <p:nvPr/>
        </p:nvSpPr>
        <p:spPr>
          <a:xfrm>
            <a:off x="14516699" y="350700"/>
            <a:ext cx="3378001" cy="398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NUCLIO DIGITAL SCHOOL</a:t>
            </a:r>
            <a:endParaRPr/>
          </a:p>
        </p:txBody>
      </p:sp>
      <p:sp>
        <p:nvSpPr>
          <p:cNvPr id="277" name="Google Shape;277;p23"/>
          <p:cNvSpPr txBox="1"/>
          <p:nvPr/>
        </p:nvSpPr>
        <p:spPr>
          <a:xfrm>
            <a:off x="387549" y="1611374"/>
            <a:ext cx="14297701" cy="1071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Manrope"/>
              <a:buNone/>
            </a:pPr>
            <a:r>
              <a:rPr b="1" i="0" lang="en-US" sz="58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Análisis</a:t>
            </a:r>
            <a:endParaRPr/>
          </a:p>
        </p:txBody>
      </p:sp>
      <p:sp>
        <p:nvSpPr>
          <p:cNvPr id="278" name="Google Shape;278;p23"/>
          <p:cNvSpPr txBox="1"/>
          <p:nvPr/>
        </p:nvSpPr>
        <p:spPr>
          <a:xfrm>
            <a:off x="12698593" y="4613839"/>
            <a:ext cx="4871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vídeo-pegado.png" id="279" name="Google Shape;27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295" y="1551540"/>
            <a:ext cx="1191529" cy="1191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825" y="3169564"/>
            <a:ext cx="12131293" cy="515296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 txBox="1"/>
          <p:nvPr/>
        </p:nvSpPr>
        <p:spPr>
          <a:xfrm>
            <a:off x="13101050" y="2552350"/>
            <a:ext cx="4871700" cy="60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Se aprecia que los apartamentos con reviews </a:t>
            </a:r>
            <a:r>
              <a:rPr b="1" lang="en-US" sz="3200">
                <a:latin typeface="Manrope"/>
                <a:ea typeface="Manrope"/>
                <a:cs typeface="Manrope"/>
                <a:sym typeface="Manrope"/>
              </a:rPr>
              <a:t>más baja</a:t>
            </a: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s en valor o rating son </a:t>
            </a:r>
            <a:r>
              <a:rPr b="1" lang="en-US" sz="3200">
                <a:latin typeface="Manrope"/>
                <a:ea typeface="Manrope"/>
                <a:cs typeface="Manrope"/>
                <a:sym typeface="Manrope"/>
              </a:rPr>
              <a:t>más baratas</a:t>
            </a: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 que la se encuentran en un </a:t>
            </a:r>
            <a:r>
              <a:rPr b="1" lang="en-US" sz="3200">
                <a:latin typeface="Manrope"/>
                <a:ea typeface="Manrope"/>
                <a:cs typeface="Manrope"/>
                <a:sym typeface="Manrope"/>
              </a:rPr>
              <a:t>rating superior al 80% o una valoración superior a 8</a:t>
            </a: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.</a:t>
            </a:r>
            <a:endParaRPr sz="32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3;g2be9a6ae28b_0_152" id="286" name="Google Shape;286;p24"/>
          <p:cNvPicPr preferRelativeResize="0"/>
          <p:nvPr/>
        </p:nvPicPr>
        <p:blipFill rotWithShape="1">
          <a:blip r:embed="rId3">
            <a:alphaModFix/>
          </a:blip>
          <a:srcRect b="39" l="0" r="0" t="49"/>
          <a:stretch/>
        </p:blipFill>
        <p:spPr>
          <a:xfrm>
            <a:off x="17624635" y="9674589"/>
            <a:ext cx="446682" cy="44668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4"/>
          <p:cNvSpPr txBox="1"/>
          <p:nvPr/>
        </p:nvSpPr>
        <p:spPr>
          <a:xfrm>
            <a:off x="387550" y="340149"/>
            <a:ext cx="3070801" cy="398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Analysis - Hipótesis</a:t>
            </a:r>
            <a:endParaRPr/>
          </a:p>
        </p:txBody>
      </p:sp>
      <p:sp>
        <p:nvSpPr>
          <p:cNvPr id="288" name="Google Shape;288;p24"/>
          <p:cNvSpPr txBox="1"/>
          <p:nvPr/>
        </p:nvSpPr>
        <p:spPr>
          <a:xfrm>
            <a:off x="14516699" y="350700"/>
            <a:ext cx="3378001" cy="398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NUCLIO DIGITAL SCHOOL</a:t>
            </a:r>
            <a:endParaRPr/>
          </a:p>
        </p:txBody>
      </p:sp>
      <p:sp>
        <p:nvSpPr>
          <p:cNvPr id="289" name="Google Shape;289;p24"/>
          <p:cNvSpPr txBox="1"/>
          <p:nvPr/>
        </p:nvSpPr>
        <p:spPr>
          <a:xfrm>
            <a:off x="336124" y="840249"/>
            <a:ext cx="14297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Manrope"/>
              <a:buNone/>
            </a:pPr>
            <a:r>
              <a:rPr b="1" i="0" lang="en-US" sz="58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Análisis</a:t>
            </a:r>
            <a:endParaRPr/>
          </a:p>
        </p:txBody>
      </p:sp>
      <p:pic>
        <p:nvPicPr>
          <p:cNvPr id="290" name="Google Shape;2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125" y="1917550"/>
            <a:ext cx="6171976" cy="758757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"/>
          <p:cNvSpPr txBox="1"/>
          <p:nvPr/>
        </p:nvSpPr>
        <p:spPr>
          <a:xfrm>
            <a:off x="13435200" y="3413425"/>
            <a:ext cx="4292700" cy="6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Los barrios tienen unos ratings altos </a:t>
            </a:r>
            <a:r>
              <a:rPr b="1" lang="en-US" sz="3200">
                <a:latin typeface="Manrope"/>
                <a:ea typeface="Manrope"/>
                <a:cs typeface="Manrope"/>
                <a:sym typeface="Manrope"/>
              </a:rPr>
              <a:t>Vicálvaro</a:t>
            </a: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 el barrio con </a:t>
            </a:r>
            <a:r>
              <a:rPr b="1" lang="en-US" sz="3200">
                <a:latin typeface="Manrope"/>
                <a:ea typeface="Manrope"/>
                <a:cs typeface="Manrope"/>
                <a:sym typeface="Manrope"/>
              </a:rPr>
              <a:t>mejor rating.</a:t>
            </a:r>
            <a:endParaRPr b="1" sz="32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Observamos también que los barrios cuanto </a:t>
            </a:r>
            <a:r>
              <a:rPr b="1" lang="en-US" sz="3200">
                <a:latin typeface="Manrope"/>
                <a:ea typeface="Manrope"/>
                <a:cs typeface="Manrope"/>
                <a:sym typeface="Manrope"/>
              </a:rPr>
              <a:t>mayor valoración</a:t>
            </a: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 tienen </a:t>
            </a:r>
            <a:r>
              <a:rPr b="1" lang="en-US" sz="3200">
                <a:latin typeface="Manrope"/>
                <a:ea typeface="Manrope"/>
                <a:cs typeface="Manrope"/>
                <a:sym typeface="Manrope"/>
              </a:rPr>
              <a:t>mayor precio</a:t>
            </a:r>
            <a:endParaRPr b="1" sz="32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92" name="Google Shape;29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6350" y="1973875"/>
            <a:ext cx="6171975" cy="6837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ídeo-pegado.png" id="293" name="Google Shape;29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58345" y="497691"/>
            <a:ext cx="1191529" cy="1191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3;g2be9a6ae28b_0_152" id="298" name="Google Shape;298;p25"/>
          <p:cNvPicPr preferRelativeResize="0"/>
          <p:nvPr/>
        </p:nvPicPr>
        <p:blipFill rotWithShape="1">
          <a:blip r:embed="rId3">
            <a:alphaModFix/>
          </a:blip>
          <a:srcRect b="39" l="0" r="0" t="49"/>
          <a:stretch/>
        </p:blipFill>
        <p:spPr>
          <a:xfrm>
            <a:off x="17624635" y="9674589"/>
            <a:ext cx="446682" cy="44668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5"/>
          <p:cNvSpPr txBox="1"/>
          <p:nvPr/>
        </p:nvSpPr>
        <p:spPr>
          <a:xfrm>
            <a:off x="387550" y="340149"/>
            <a:ext cx="3070801" cy="398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Analysis - Hipótesis</a:t>
            </a:r>
            <a:endParaRPr/>
          </a:p>
        </p:txBody>
      </p:sp>
      <p:sp>
        <p:nvSpPr>
          <p:cNvPr id="300" name="Google Shape;300;p25"/>
          <p:cNvSpPr txBox="1"/>
          <p:nvPr/>
        </p:nvSpPr>
        <p:spPr>
          <a:xfrm>
            <a:off x="14516699" y="350700"/>
            <a:ext cx="3378001" cy="398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NUCLIO DIGITAL SCHOOL</a:t>
            </a:r>
            <a:endParaRPr/>
          </a:p>
        </p:txBody>
      </p:sp>
      <p:sp>
        <p:nvSpPr>
          <p:cNvPr id="301" name="Google Shape;301;p25"/>
          <p:cNvSpPr txBox="1"/>
          <p:nvPr/>
        </p:nvSpPr>
        <p:spPr>
          <a:xfrm>
            <a:off x="387549" y="1611374"/>
            <a:ext cx="14297701" cy="1071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Manrope"/>
              <a:buNone/>
            </a:pPr>
            <a:r>
              <a:rPr b="1" i="0" lang="en-US" sz="58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Análisis</a:t>
            </a:r>
            <a:endParaRPr/>
          </a:p>
        </p:txBody>
      </p:sp>
      <p:pic>
        <p:nvPicPr>
          <p:cNvPr descr="vídeo-pegado.png" id="302" name="Google Shape;30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3416" y="1484374"/>
            <a:ext cx="1325851" cy="132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62625"/>
            <a:ext cx="7152525" cy="5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5"/>
          <p:cNvSpPr txBox="1"/>
          <p:nvPr/>
        </p:nvSpPr>
        <p:spPr>
          <a:xfrm>
            <a:off x="172225" y="8412725"/>
            <a:ext cx="71328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Se aprecia que cuanto </a:t>
            </a:r>
            <a:r>
              <a:rPr b="1" lang="en-US" sz="3200">
                <a:latin typeface="Manrope"/>
                <a:ea typeface="Manrope"/>
                <a:cs typeface="Manrope"/>
                <a:sym typeface="Manrope"/>
              </a:rPr>
              <a:t>mayor capacidad </a:t>
            </a: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tiene el apartamento </a:t>
            </a:r>
            <a:r>
              <a:rPr b="1" lang="en-US" sz="3200">
                <a:latin typeface="Manrope"/>
                <a:ea typeface="Manrope"/>
                <a:cs typeface="Manrope"/>
                <a:sym typeface="Manrope"/>
              </a:rPr>
              <a:t>mayor precio</a:t>
            </a: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.</a:t>
            </a:r>
            <a:endParaRPr sz="32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05" name="Google Shape;30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3125" y="1370525"/>
            <a:ext cx="10067032" cy="668656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"/>
          <p:cNvSpPr txBox="1"/>
          <p:nvPr/>
        </p:nvSpPr>
        <p:spPr>
          <a:xfrm>
            <a:off x="7619250" y="8138525"/>
            <a:ext cx="8746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Los apartamentos con </a:t>
            </a:r>
            <a:r>
              <a:rPr b="1" lang="en-US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mayor capacidad, </a:t>
            </a:r>
            <a:r>
              <a:rPr lang="en-US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se encuentran en los barrios de </a:t>
            </a:r>
            <a:r>
              <a:rPr b="1" lang="en-US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Salamanca y Retiro,</a:t>
            </a:r>
            <a:r>
              <a:rPr lang="en-US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también son donde es </a:t>
            </a:r>
            <a:r>
              <a:rPr b="1" lang="en-US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más frecuente encontrarlos.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3;g2be9a6ae28b_0_152" id="311" name="Google Shape;311;p26"/>
          <p:cNvPicPr preferRelativeResize="0"/>
          <p:nvPr/>
        </p:nvPicPr>
        <p:blipFill rotWithShape="1">
          <a:blip r:embed="rId3">
            <a:alphaModFix/>
          </a:blip>
          <a:srcRect b="39" l="0" r="0" t="49"/>
          <a:stretch/>
        </p:blipFill>
        <p:spPr>
          <a:xfrm>
            <a:off x="17624635" y="9674589"/>
            <a:ext cx="446683" cy="44668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6"/>
          <p:cNvSpPr txBox="1"/>
          <p:nvPr/>
        </p:nvSpPr>
        <p:spPr>
          <a:xfrm>
            <a:off x="387550" y="340149"/>
            <a:ext cx="30708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Analysis - Hipótesis</a:t>
            </a:r>
            <a:endParaRPr/>
          </a:p>
        </p:txBody>
      </p:sp>
      <p:sp>
        <p:nvSpPr>
          <p:cNvPr id="313" name="Google Shape;313;p26"/>
          <p:cNvSpPr txBox="1"/>
          <p:nvPr/>
        </p:nvSpPr>
        <p:spPr>
          <a:xfrm>
            <a:off x="14516699" y="350700"/>
            <a:ext cx="3378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NUCLIO DIGITAL SCHOOL</a:t>
            </a:r>
            <a:endParaRPr/>
          </a:p>
        </p:txBody>
      </p:sp>
      <p:sp>
        <p:nvSpPr>
          <p:cNvPr id="314" name="Google Shape;314;p26"/>
          <p:cNvSpPr txBox="1"/>
          <p:nvPr/>
        </p:nvSpPr>
        <p:spPr>
          <a:xfrm>
            <a:off x="387549" y="1611374"/>
            <a:ext cx="142977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Manrope"/>
              <a:buNone/>
            </a:pPr>
            <a:r>
              <a:rPr b="1" i="0" lang="en-US" sz="58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Análisis</a:t>
            </a:r>
            <a:endParaRPr/>
          </a:p>
        </p:txBody>
      </p:sp>
      <p:pic>
        <p:nvPicPr>
          <p:cNvPr descr="vídeo-pegado.png" id="315" name="Google Shape;31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3416" y="1484374"/>
            <a:ext cx="1325851" cy="132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62625"/>
            <a:ext cx="17983201" cy="58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6"/>
          <p:cNvSpPr txBox="1"/>
          <p:nvPr/>
        </p:nvSpPr>
        <p:spPr>
          <a:xfrm>
            <a:off x="6508125" y="9001750"/>
            <a:ext cx="98445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Los </a:t>
            </a:r>
            <a:r>
              <a:rPr b="1" lang="en-US" sz="3200">
                <a:latin typeface="Manrope"/>
                <a:ea typeface="Manrope"/>
                <a:cs typeface="Manrope"/>
                <a:sym typeface="Manrope"/>
              </a:rPr>
              <a:t>apartamentos privados</a:t>
            </a: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 son los que mayor precio tienen.</a:t>
            </a:r>
            <a:endParaRPr sz="32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3;g2be9a6ae28b_0_152" id="322" name="Google Shape;322;p27"/>
          <p:cNvPicPr preferRelativeResize="0"/>
          <p:nvPr/>
        </p:nvPicPr>
        <p:blipFill rotWithShape="1">
          <a:blip r:embed="rId3">
            <a:alphaModFix/>
          </a:blip>
          <a:srcRect b="39" l="0" r="0" t="49"/>
          <a:stretch/>
        </p:blipFill>
        <p:spPr>
          <a:xfrm>
            <a:off x="17624635" y="9674589"/>
            <a:ext cx="446682" cy="44668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7"/>
          <p:cNvSpPr txBox="1"/>
          <p:nvPr/>
        </p:nvSpPr>
        <p:spPr>
          <a:xfrm>
            <a:off x="387550" y="340149"/>
            <a:ext cx="3070801" cy="398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Analysis - Hipótesis</a:t>
            </a:r>
            <a:endParaRPr/>
          </a:p>
        </p:txBody>
      </p:sp>
      <p:sp>
        <p:nvSpPr>
          <p:cNvPr id="324" name="Google Shape;324;p27"/>
          <p:cNvSpPr txBox="1"/>
          <p:nvPr/>
        </p:nvSpPr>
        <p:spPr>
          <a:xfrm>
            <a:off x="14516699" y="350700"/>
            <a:ext cx="3378001" cy="398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NUCLIO DIGITAL SCHOOL</a:t>
            </a:r>
            <a:endParaRPr/>
          </a:p>
        </p:txBody>
      </p:sp>
      <p:sp>
        <p:nvSpPr>
          <p:cNvPr id="325" name="Google Shape;325;p27"/>
          <p:cNvSpPr txBox="1"/>
          <p:nvPr/>
        </p:nvSpPr>
        <p:spPr>
          <a:xfrm>
            <a:off x="387549" y="1611374"/>
            <a:ext cx="14297701" cy="1071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Manrope"/>
              <a:buNone/>
            </a:pPr>
            <a:r>
              <a:rPr b="1" i="0" lang="en-US" sz="58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Análisis</a:t>
            </a:r>
            <a:endParaRPr/>
          </a:p>
        </p:txBody>
      </p:sp>
      <p:pic>
        <p:nvPicPr>
          <p:cNvPr descr="vídeo-pegado.png" id="326" name="Google Shape;32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3416" y="1484374"/>
            <a:ext cx="1325851" cy="132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62625"/>
            <a:ext cx="9967051" cy="68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9450" y="1611375"/>
            <a:ext cx="7622850" cy="493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7"/>
          <p:cNvSpPr txBox="1"/>
          <p:nvPr/>
        </p:nvSpPr>
        <p:spPr>
          <a:xfrm>
            <a:off x="10145150" y="6767725"/>
            <a:ext cx="7749600" cy="23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El tipo de cama que más está presente en los apartamentos es </a:t>
            </a:r>
            <a:r>
              <a:rPr b="1" lang="en-US" sz="3200">
                <a:latin typeface="Manrope"/>
                <a:ea typeface="Manrope"/>
                <a:cs typeface="Manrope"/>
                <a:sym typeface="Manrope"/>
              </a:rPr>
              <a:t>cama real</a:t>
            </a: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 y por lo que los inquilinos suelen pagar </a:t>
            </a:r>
            <a:r>
              <a:rPr b="1" lang="en-US" sz="3200">
                <a:latin typeface="Manrope"/>
                <a:ea typeface="Manrope"/>
                <a:cs typeface="Manrope"/>
                <a:sym typeface="Manrope"/>
              </a:rPr>
              <a:t>mayores precios</a:t>
            </a: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.</a:t>
            </a:r>
            <a:endParaRPr sz="32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3;g2be9a6ae28b_0_152" id="334" name="Google Shape;334;p28"/>
          <p:cNvPicPr preferRelativeResize="0"/>
          <p:nvPr/>
        </p:nvPicPr>
        <p:blipFill rotWithShape="1">
          <a:blip r:embed="rId3">
            <a:alphaModFix/>
          </a:blip>
          <a:srcRect b="39" l="0" r="0" t="49"/>
          <a:stretch/>
        </p:blipFill>
        <p:spPr>
          <a:xfrm>
            <a:off x="17624635" y="9674589"/>
            <a:ext cx="446683" cy="44668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8"/>
          <p:cNvSpPr txBox="1"/>
          <p:nvPr/>
        </p:nvSpPr>
        <p:spPr>
          <a:xfrm>
            <a:off x="387550" y="340149"/>
            <a:ext cx="30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Analysis - Hipótesis</a:t>
            </a:r>
            <a:endParaRPr/>
          </a:p>
        </p:txBody>
      </p:sp>
      <p:sp>
        <p:nvSpPr>
          <p:cNvPr id="336" name="Google Shape;336;p28"/>
          <p:cNvSpPr txBox="1"/>
          <p:nvPr/>
        </p:nvSpPr>
        <p:spPr>
          <a:xfrm>
            <a:off x="14516699" y="350700"/>
            <a:ext cx="33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NUCLIO DIGITAL SCHOOL</a:t>
            </a:r>
            <a:endParaRPr/>
          </a:p>
        </p:txBody>
      </p:sp>
      <p:sp>
        <p:nvSpPr>
          <p:cNvPr id="337" name="Google Shape;337;p28"/>
          <p:cNvSpPr txBox="1"/>
          <p:nvPr/>
        </p:nvSpPr>
        <p:spPr>
          <a:xfrm>
            <a:off x="323299" y="904524"/>
            <a:ext cx="14297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Manrope"/>
              <a:buNone/>
            </a:pPr>
            <a:r>
              <a:rPr b="1" i="0" lang="en-US" sz="58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Análisis</a:t>
            </a:r>
            <a:endParaRPr/>
          </a:p>
        </p:txBody>
      </p:sp>
      <p:pic>
        <p:nvPicPr>
          <p:cNvPr descr="vídeo-pegado.png" id="338" name="Google Shape;33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5091" y="740349"/>
            <a:ext cx="1325851" cy="132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100" y="2688675"/>
            <a:ext cx="6921201" cy="43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69050" y="2688675"/>
            <a:ext cx="6833275" cy="43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8"/>
          <p:cNvSpPr txBox="1"/>
          <p:nvPr/>
        </p:nvSpPr>
        <p:spPr>
          <a:xfrm>
            <a:off x="866200" y="7654475"/>
            <a:ext cx="6921300" cy="23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42" name="Google Shape;342;p28"/>
          <p:cNvSpPr txBox="1"/>
          <p:nvPr/>
        </p:nvSpPr>
        <p:spPr>
          <a:xfrm>
            <a:off x="10762025" y="7525975"/>
            <a:ext cx="7402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Cuanto </a:t>
            </a:r>
            <a:r>
              <a:rPr b="1" lang="en-US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más camas</a:t>
            </a:r>
            <a:r>
              <a:rPr lang="en-US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posea nuestro apartamento </a:t>
            </a:r>
            <a:r>
              <a:rPr b="1" lang="en-US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mayor</a:t>
            </a:r>
            <a:r>
              <a:rPr lang="en-US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podrá ser su </a:t>
            </a:r>
            <a:r>
              <a:rPr b="1" lang="en-US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precio.</a:t>
            </a:r>
            <a:endParaRPr b="1" sz="32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43" name="Google Shape;343;p28"/>
          <p:cNvSpPr txBox="1"/>
          <p:nvPr/>
        </p:nvSpPr>
        <p:spPr>
          <a:xfrm>
            <a:off x="1316025" y="7654475"/>
            <a:ext cx="6168900" cy="18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Cuanto </a:t>
            </a:r>
            <a:r>
              <a:rPr b="1" lang="en-US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más dormitorios</a:t>
            </a:r>
            <a:r>
              <a:rPr lang="en-US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posea nuestro apartamento </a:t>
            </a:r>
            <a:r>
              <a:rPr b="1" lang="en-US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mayor</a:t>
            </a:r>
            <a:r>
              <a:rPr lang="en-US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podrá ser su </a:t>
            </a:r>
            <a:r>
              <a:rPr b="1" lang="en-US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precio.</a:t>
            </a:r>
            <a:endParaRPr sz="32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3;g2be9a6ae28b_0_152" id="348" name="Google Shape;348;p29"/>
          <p:cNvPicPr preferRelativeResize="0"/>
          <p:nvPr/>
        </p:nvPicPr>
        <p:blipFill rotWithShape="1">
          <a:blip r:embed="rId3">
            <a:alphaModFix/>
          </a:blip>
          <a:srcRect b="39" l="0" r="0" t="49"/>
          <a:stretch/>
        </p:blipFill>
        <p:spPr>
          <a:xfrm>
            <a:off x="17624635" y="9674589"/>
            <a:ext cx="446683" cy="44668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9"/>
          <p:cNvSpPr txBox="1"/>
          <p:nvPr/>
        </p:nvSpPr>
        <p:spPr>
          <a:xfrm>
            <a:off x="387550" y="340149"/>
            <a:ext cx="30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Analysis - Hipótesis</a:t>
            </a:r>
            <a:endParaRPr/>
          </a:p>
        </p:txBody>
      </p:sp>
      <p:sp>
        <p:nvSpPr>
          <p:cNvPr id="350" name="Google Shape;350;p29"/>
          <p:cNvSpPr txBox="1"/>
          <p:nvPr/>
        </p:nvSpPr>
        <p:spPr>
          <a:xfrm>
            <a:off x="14516699" y="350700"/>
            <a:ext cx="33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NUCLIO DIGITAL SCHOOL</a:t>
            </a:r>
            <a:endParaRPr/>
          </a:p>
        </p:txBody>
      </p:sp>
      <p:sp>
        <p:nvSpPr>
          <p:cNvPr id="351" name="Google Shape;351;p29"/>
          <p:cNvSpPr txBox="1"/>
          <p:nvPr/>
        </p:nvSpPr>
        <p:spPr>
          <a:xfrm>
            <a:off x="218999" y="814574"/>
            <a:ext cx="14297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Manrope"/>
              <a:buNone/>
            </a:pPr>
            <a:r>
              <a:rPr b="1" i="0" lang="en-US" sz="58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Análisis</a:t>
            </a:r>
            <a:endParaRPr/>
          </a:p>
        </p:txBody>
      </p:sp>
      <p:pic>
        <p:nvPicPr>
          <p:cNvPr descr="vídeo-pegado.png" id="352" name="Google Shape;35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7066" y="690299"/>
            <a:ext cx="1325851" cy="132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9175" y="924800"/>
            <a:ext cx="9582150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50" y="1966100"/>
            <a:ext cx="8224450" cy="397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9"/>
          <p:cNvSpPr txBox="1"/>
          <p:nvPr/>
        </p:nvSpPr>
        <p:spPr>
          <a:xfrm>
            <a:off x="9579650" y="6523500"/>
            <a:ext cx="7890900" cy="15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Observamos que el </a:t>
            </a:r>
            <a:r>
              <a:rPr b="1" lang="en-US" sz="3200">
                <a:latin typeface="Manrope"/>
                <a:ea typeface="Manrope"/>
                <a:cs typeface="Manrope"/>
                <a:sym typeface="Manrope"/>
              </a:rPr>
              <a:t>precio</a:t>
            </a: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 se puede </a:t>
            </a:r>
            <a:r>
              <a:rPr b="1" lang="en-US" sz="3200">
                <a:latin typeface="Manrope"/>
                <a:ea typeface="Manrope"/>
                <a:cs typeface="Manrope"/>
                <a:sym typeface="Manrope"/>
              </a:rPr>
              <a:t>subir</a:t>
            </a: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  </a:t>
            </a:r>
            <a:r>
              <a:rPr b="1" lang="en-US" sz="3200">
                <a:latin typeface="Manrope"/>
                <a:ea typeface="Manrope"/>
                <a:cs typeface="Manrope"/>
                <a:sym typeface="Manrope"/>
              </a:rPr>
              <a:t>añadiendo</a:t>
            </a: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 la </a:t>
            </a: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amenities</a:t>
            </a: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 que nos falte, la que suelen faltar son </a:t>
            </a:r>
            <a:r>
              <a:rPr b="1" lang="en-US" sz="3200">
                <a:latin typeface="Manrope"/>
                <a:ea typeface="Manrope"/>
                <a:cs typeface="Manrope"/>
                <a:sym typeface="Manrope"/>
              </a:rPr>
              <a:t>TV y aire acondicionado</a:t>
            </a: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, mayor cantidad el aire.</a:t>
            </a:r>
            <a:endParaRPr sz="32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56" name="Google Shape;35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6096875"/>
            <a:ext cx="8336774" cy="403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43;g2be9a6ae28b_0_414" id="361" name="Google Shape;361;p30"/>
          <p:cNvPicPr preferRelativeResize="0"/>
          <p:nvPr/>
        </p:nvPicPr>
        <p:blipFill rotWithShape="1">
          <a:blip r:embed="rId3">
            <a:alphaModFix/>
          </a:blip>
          <a:srcRect b="39" l="0" r="0" t="49"/>
          <a:stretch/>
        </p:blipFill>
        <p:spPr>
          <a:xfrm>
            <a:off x="17624635" y="9674589"/>
            <a:ext cx="446682" cy="44668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0"/>
          <p:cNvSpPr txBox="1"/>
          <p:nvPr/>
        </p:nvSpPr>
        <p:spPr>
          <a:xfrm>
            <a:off x="387550" y="340149"/>
            <a:ext cx="3070801" cy="398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Analysis - Análisis</a:t>
            </a:r>
            <a:endParaRPr/>
          </a:p>
        </p:txBody>
      </p:sp>
      <p:sp>
        <p:nvSpPr>
          <p:cNvPr id="363" name="Google Shape;363;p30"/>
          <p:cNvSpPr txBox="1"/>
          <p:nvPr/>
        </p:nvSpPr>
        <p:spPr>
          <a:xfrm>
            <a:off x="14516699" y="350700"/>
            <a:ext cx="3378001" cy="398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NUCLIO DIGITAL SCHOOL</a:t>
            </a:r>
            <a:endParaRPr/>
          </a:p>
        </p:txBody>
      </p:sp>
      <p:sp>
        <p:nvSpPr>
          <p:cNvPr id="364" name="Google Shape;364;p30"/>
          <p:cNvSpPr txBox="1"/>
          <p:nvPr/>
        </p:nvSpPr>
        <p:spPr>
          <a:xfrm>
            <a:off x="387549" y="1611374"/>
            <a:ext cx="14297701" cy="1071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Manrope"/>
              <a:buNone/>
            </a:pPr>
            <a:r>
              <a:rPr b="1" i="0" lang="en-US" sz="58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Recomendaciones</a:t>
            </a:r>
            <a:endParaRPr/>
          </a:p>
        </p:txBody>
      </p:sp>
      <p:grpSp>
        <p:nvGrpSpPr>
          <p:cNvPr id="365" name="Google Shape;365;p30"/>
          <p:cNvGrpSpPr/>
          <p:nvPr/>
        </p:nvGrpSpPr>
        <p:grpSpPr>
          <a:xfrm>
            <a:off x="654369" y="7055334"/>
            <a:ext cx="2303102" cy="630902"/>
            <a:chOff x="0" y="0"/>
            <a:chExt cx="2303100" cy="630901"/>
          </a:xfrm>
        </p:grpSpPr>
        <p:sp>
          <p:nvSpPr>
            <p:cNvPr id="366" name="Google Shape;366;p30"/>
            <p:cNvSpPr/>
            <p:nvPr/>
          </p:nvSpPr>
          <p:spPr>
            <a:xfrm>
              <a:off x="0" y="0"/>
              <a:ext cx="2303100" cy="630901"/>
            </a:xfrm>
            <a:prstGeom prst="roundRect">
              <a:avLst>
                <a:gd fmla="val 16667" name="adj"/>
              </a:avLst>
            </a:prstGeom>
            <a:solidFill>
              <a:srgbClr val="FCB700"/>
            </a:solidFill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367" name="Google Shape;367;p30"/>
            <p:cNvSpPr txBox="1"/>
            <p:nvPr/>
          </p:nvSpPr>
          <p:spPr>
            <a:xfrm>
              <a:off x="35560" y="97025"/>
              <a:ext cx="2231980" cy="4368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Manrope"/>
                  <a:ea typeface="Manrope"/>
                  <a:cs typeface="Manrope"/>
                  <a:sym typeface="Manrope"/>
                </a:rPr>
                <a:t>Condiciones</a:t>
              </a:r>
              <a:endParaRPr/>
            </a:p>
          </p:txBody>
        </p:sp>
      </p:grpSp>
      <p:grpSp>
        <p:nvGrpSpPr>
          <p:cNvPr id="368" name="Google Shape;368;p30"/>
          <p:cNvGrpSpPr/>
          <p:nvPr/>
        </p:nvGrpSpPr>
        <p:grpSpPr>
          <a:xfrm>
            <a:off x="4323380" y="7055334"/>
            <a:ext cx="2303102" cy="630902"/>
            <a:chOff x="0" y="0"/>
            <a:chExt cx="2303100" cy="630901"/>
          </a:xfrm>
        </p:grpSpPr>
        <p:sp>
          <p:nvSpPr>
            <p:cNvPr id="369" name="Google Shape;369;p30"/>
            <p:cNvSpPr/>
            <p:nvPr/>
          </p:nvSpPr>
          <p:spPr>
            <a:xfrm>
              <a:off x="0" y="0"/>
              <a:ext cx="2303100" cy="630901"/>
            </a:xfrm>
            <a:prstGeom prst="roundRect">
              <a:avLst>
                <a:gd fmla="val 16667" name="adj"/>
              </a:avLst>
            </a:prstGeom>
            <a:solidFill>
              <a:srgbClr val="FCB700"/>
            </a:solidFill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370" name="Google Shape;370;p30"/>
            <p:cNvSpPr txBox="1"/>
            <p:nvPr/>
          </p:nvSpPr>
          <p:spPr>
            <a:xfrm>
              <a:off x="35560" y="97025"/>
              <a:ext cx="2232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spAutoFit/>
            </a:bodyPr>
            <a:lstStyle/>
            <a:p>
              <a:pPr indent="0" lvl="1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rPr lang="en-US" sz="1700">
                  <a:latin typeface="Manrope"/>
                  <a:ea typeface="Manrope"/>
                  <a:cs typeface="Manrope"/>
                  <a:sym typeface="Manrope"/>
                </a:rPr>
                <a:t>Anfitrión</a:t>
              </a:r>
              <a:endParaRPr/>
            </a:p>
          </p:txBody>
        </p:sp>
      </p:grpSp>
      <p:grpSp>
        <p:nvGrpSpPr>
          <p:cNvPr id="371" name="Google Shape;371;p30"/>
          <p:cNvGrpSpPr/>
          <p:nvPr/>
        </p:nvGrpSpPr>
        <p:grpSpPr>
          <a:xfrm>
            <a:off x="11661448" y="7055334"/>
            <a:ext cx="2303102" cy="630902"/>
            <a:chOff x="0" y="0"/>
            <a:chExt cx="2303100" cy="630901"/>
          </a:xfrm>
        </p:grpSpPr>
        <p:sp>
          <p:nvSpPr>
            <p:cNvPr id="372" name="Google Shape;372;p30"/>
            <p:cNvSpPr/>
            <p:nvPr/>
          </p:nvSpPr>
          <p:spPr>
            <a:xfrm>
              <a:off x="0" y="0"/>
              <a:ext cx="2303100" cy="630901"/>
            </a:xfrm>
            <a:prstGeom prst="roundRect">
              <a:avLst>
                <a:gd fmla="val 16667" name="adj"/>
              </a:avLst>
            </a:prstGeom>
            <a:solidFill>
              <a:srgbClr val="FCB700"/>
            </a:solidFill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35560" y="315450"/>
              <a:ext cx="2231980" cy="1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rPr lang="en-US" sz="1700">
                  <a:latin typeface="Manrope"/>
                  <a:ea typeface="Manrope"/>
                  <a:cs typeface="Manrope"/>
                  <a:sym typeface="Manrope"/>
                </a:rPr>
                <a:t>Características</a:t>
              </a:r>
              <a:endParaRPr/>
            </a:p>
          </p:txBody>
        </p:sp>
      </p:grpSp>
      <p:grpSp>
        <p:nvGrpSpPr>
          <p:cNvPr id="374" name="Google Shape;374;p30"/>
          <p:cNvGrpSpPr/>
          <p:nvPr/>
        </p:nvGrpSpPr>
        <p:grpSpPr>
          <a:xfrm>
            <a:off x="15330494" y="7055334"/>
            <a:ext cx="2303102" cy="630902"/>
            <a:chOff x="0" y="0"/>
            <a:chExt cx="2303100" cy="630901"/>
          </a:xfrm>
        </p:grpSpPr>
        <p:sp>
          <p:nvSpPr>
            <p:cNvPr id="375" name="Google Shape;375;p30"/>
            <p:cNvSpPr/>
            <p:nvPr/>
          </p:nvSpPr>
          <p:spPr>
            <a:xfrm>
              <a:off x="0" y="0"/>
              <a:ext cx="2303100" cy="630901"/>
            </a:xfrm>
            <a:prstGeom prst="roundRect">
              <a:avLst>
                <a:gd fmla="val 16667" name="adj"/>
              </a:avLst>
            </a:prstGeom>
            <a:solidFill>
              <a:srgbClr val="FCB700"/>
            </a:solidFill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35560" y="315450"/>
              <a:ext cx="2231980" cy="1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Manrope"/>
                  <a:ea typeface="Manrope"/>
                  <a:cs typeface="Manrope"/>
                  <a:sym typeface="Manrope"/>
                </a:rPr>
                <a:t>Reseñas</a:t>
              </a:r>
              <a:endParaRPr/>
            </a:p>
          </p:txBody>
        </p:sp>
      </p:grpSp>
      <p:sp>
        <p:nvSpPr>
          <p:cNvPr id="377" name="Google Shape;377;p30"/>
          <p:cNvSpPr txBox="1"/>
          <p:nvPr/>
        </p:nvSpPr>
        <p:spPr>
          <a:xfrm>
            <a:off x="195219" y="3995862"/>
            <a:ext cx="3221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anrope"/>
              <a:buNone/>
            </a:pPr>
            <a:r>
              <a:rPr lang="en-US" sz="2200">
                <a:latin typeface="Manrope"/>
                <a:ea typeface="Manrope"/>
                <a:cs typeface="Manrope"/>
                <a:sym typeface="Manrope"/>
              </a:rPr>
              <a:t>Seguir una política de cancelación estricta nos </a:t>
            </a:r>
            <a:r>
              <a:rPr lang="en-US" sz="2200">
                <a:latin typeface="Manrope"/>
                <a:ea typeface="Manrope"/>
                <a:cs typeface="Manrope"/>
                <a:sym typeface="Manrope"/>
              </a:rPr>
              <a:t>permitirá</a:t>
            </a:r>
            <a:r>
              <a:rPr lang="en-US" sz="2200">
                <a:latin typeface="Manrope"/>
                <a:ea typeface="Manrope"/>
                <a:cs typeface="Manrope"/>
                <a:sym typeface="Manrope"/>
              </a:rPr>
              <a:t> subir el precio.</a:t>
            </a:r>
            <a:endParaRPr/>
          </a:p>
        </p:txBody>
      </p:sp>
      <p:sp>
        <p:nvSpPr>
          <p:cNvPr id="378" name="Google Shape;378;p30"/>
          <p:cNvSpPr txBox="1"/>
          <p:nvPr/>
        </p:nvSpPr>
        <p:spPr>
          <a:xfrm>
            <a:off x="3864258" y="4160951"/>
            <a:ext cx="3221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nrope"/>
              <a:buNone/>
            </a:pPr>
            <a:r>
              <a:rPr lang="en-US" sz="2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Que la cuenta del anfitrión se encuentre verificada nos permitirá una subida en el precio.</a:t>
            </a:r>
            <a:endParaRPr/>
          </a:p>
        </p:txBody>
      </p:sp>
      <p:sp>
        <p:nvSpPr>
          <p:cNvPr id="379" name="Google Shape;379;p30"/>
          <p:cNvSpPr txBox="1"/>
          <p:nvPr/>
        </p:nvSpPr>
        <p:spPr>
          <a:xfrm>
            <a:off x="7533282" y="4160962"/>
            <a:ext cx="3221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anrope"/>
              <a:buNone/>
            </a:pPr>
            <a:r>
              <a:rPr lang="en-US" sz="2200">
                <a:latin typeface="Manrope"/>
                <a:ea typeface="Manrope"/>
                <a:cs typeface="Manrope"/>
                <a:sym typeface="Manrope"/>
              </a:rPr>
              <a:t>Subir el precio en los apartamentos que se encuentre a una distancia entre 2-4 km de la Puerta del Sol y a 10 - 15 km del aeropuerto.</a:t>
            </a:r>
            <a:endParaRPr/>
          </a:p>
        </p:txBody>
      </p:sp>
      <p:sp>
        <p:nvSpPr>
          <p:cNvPr id="380" name="Google Shape;380;p30"/>
          <p:cNvSpPr txBox="1"/>
          <p:nvPr/>
        </p:nvSpPr>
        <p:spPr>
          <a:xfrm>
            <a:off x="11159398" y="1852124"/>
            <a:ext cx="32214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anrope"/>
              <a:buNone/>
            </a:pPr>
            <a:r>
              <a:rPr lang="en-US" sz="2200">
                <a:latin typeface="Manrope"/>
                <a:ea typeface="Manrope"/>
                <a:cs typeface="Manrope"/>
                <a:sym typeface="Manrope"/>
              </a:rPr>
              <a:t>Cuanto más amenities poseamos mayor precio podremos tener. Desembolso en aires acondicionados y TV, son los que más se repite su ausencia</a:t>
            </a:r>
            <a:r>
              <a:rPr b="0" i="0" lang="en-US" sz="22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  <a:endParaRPr sz="22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anrope"/>
              <a:buNone/>
            </a:pPr>
            <a:r>
              <a:rPr lang="en-US" sz="2200">
                <a:latin typeface="Manrope"/>
                <a:ea typeface="Manrope"/>
                <a:cs typeface="Manrope"/>
                <a:sym typeface="Manrope"/>
              </a:rPr>
              <a:t>El tipo de cama debe de ser real y nos permite mayor precio. Subir los precios en los apartamentos que mayores  capacidad y cantidad de cama y dormitorios posean.</a:t>
            </a:r>
            <a:r>
              <a:rPr b="0" i="0" lang="en-US" sz="22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/>
          </a:p>
        </p:txBody>
      </p:sp>
      <p:sp>
        <p:nvSpPr>
          <p:cNvPr id="381" name="Google Shape;381;p30"/>
          <p:cNvSpPr txBox="1"/>
          <p:nvPr/>
        </p:nvSpPr>
        <p:spPr>
          <a:xfrm>
            <a:off x="14871380" y="4550426"/>
            <a:ext cx="3221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anrope"/>
              <a:buNone/>
            </a:pPr>
            <a:r>
              <a:rPr lang="en-US" sz="2200">
                <a:latin typeface="Manrope"/>
                <a:ea typeface="Manrope"/>
                <a:cs typeface="Manrope"/>
                <a:sym typeface="Manrope"/>
              </a:rPr>
              <a:t>Mejorar valoraciones inferiores al 80% para poder subir el precio.</a:t>
            </a:r>
            <a:endParaRPr sz="2200"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382" name="Google Shape;382;p30"/>
          <p:cNvGrpSpPr/>
          <p:nvPr/>
        </p:nvGrpSpPr>
        <p:grpSpPr>
          <a:xfrm>
            <a:off x="7992401" y="7055334"/>
            <a:ext cx="2303102" cy="630902"/>
            <a:chOff x="0" y="0"/>
            <a:chExt cx="2303100" cy="630901"/>
          </a:xfrm>
        </p:grpSpPr>
        <p:sp>
          <p:nvSpPr>
            <p:cNvPr id="383" name="Google Shape;383;p30"/>
            <p:cNvSpPr/>
            <p:nvPr/>
          </p:nvSpPr>
          <p:spPr>
            <a:xfrm>
              <a:off x="0" y="0"/>
              <a:ext cx="2303100" cy="630901"/>
            </a:xfrm>
            <a:prstGeom prst="roundRect">
              <a:avLst>
                <a:gd fmla="val 16667" name="adj"/>
              </a:avLst>
            </a:prstGeom>
            <a:solidFill>
              <a:srgbClr val="FCB700"/>
            </a:solidFill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35560" y="315450"/>
              <a:ext cx="2231980" cy="1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Manrope"/>
                  <a:ea typeface="Manrope"/>
                  <a:cs typeface="Manrope"/>
                  <a:sym typeface="Manrope"/>
                </a:rPr>
                <a:t>Localización</a:t>
              </a:r>
              <a:endParaRPr/>
            </a:p>
          </p:txBody>
        </p:sp>
      </p:grpSp>
      <p:pic>
        <p:nvPicPr>
          <p:cNvPr descr="vídeo-pegado.png" id="385" name="Google Shape;38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2994" y="8084162"/>
            <a:ext cx="1325851" cy="1325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ídeo-pegado.png" id="386" name="Google Shape;38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4933" y="8027091"/>
            <a:ext cx="1439994" cy="1439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ídeo-pegado.png" id="387" name="Google Shape;387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48205" y="8090549"/>
            <a:ext cx="1325851" cy="1325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ídeo-pegado.png" id="388" name="Google Shape;388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50073" y="8090549"/>
            <a:ext cx="1325851" cy="1325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ídeo-pegado.png" id="389" name="Google Shape;389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886280" y="8151323"/>
            <a:ext cx="1191530" cy="1191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37199" y="-1"/>
            <a:ext cx="18250800" cy="1035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      </a:t>
            </a:r>
            <a:r>
              <a:rPr b="1" lang="en-US" sz="3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ÍNDICE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8;p1" id="69" name="Google Shape;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650" y="8875224"/>
            <a:ext cx="2063260" cy="78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626650" y="3549875"/>
            <a:ext cx="12753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1 - Contexto.</a:t>
            </a:r>
            <a:endParaRPr sz="32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2 - Analysis.</a:t>
            </a:r>
            <a:endParaRPr sz="32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3 - Recomendaciones y conclusiones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1117650" y="8556975"/>
            <a:ext cx="360000" cy="360000"/>
          </a:xfrm>
          <a:prstGeom prst="ellipse">
            <a:avLst/>
          </a:prstGeom>
          <a:solidFill>
            <a:srgbClr val="FCB700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76" name="Google Shape;76;p15"/>
          <p:cNvCxnSpPr>
            <a:stCxn id="75" idx="6"/>
          </p:cNvCxnSpPr>
          <p:nvPr/>
        </p:nvCxnSpPr>
        <p:spPr>
          <a:xfrm>
            <a:off x="1477650" y="8736975"/>
            <a:ext cx="1335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" name="Google Shape;77;p15"/>
          <p:cNvCxnSpPr/>
          <p:nvPr/>
        </p:nvCxnSpPr>
        <p:spPr>
          <a:xfrm rot="10800000">
            <a:off x="3108253" y="8736975"/>
            <a:ext cx="1335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15"/>
          <p:cNvCxnSpPr/>
          <p:nvPr/>
        </p:nvCxnSpPr>
        <p:spPr>
          <a:xfrm rot="10800000">
            <a:off x="4984079" y="8736975"/>
            <a:ext cx="1335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 rot="10800000">
            <a:off x="6565156" y="8736975"/>
            <a:ext cx="1335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5"/>
          <p:cNvCxnSpPr/>
          <p:nvPr/>
        </p:nvCxnSpPr>
        <p:spPr>
          <a:xfrm rot="10800000">
            <a:off x="8261007" y="8736975"/>
            <a:ext cx="1335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" name="Google Shape;81;p15"/>
          <p:cNvCxnSpPr/>
          <p:nvPr/>
        </p:nvCxnSpPr>
        <p:spPr>
          <a:xfrm rot="10800000">
            <a:off x="9956858" y="8736975"/>
            <a:ext cx="1335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" name="Google Shape;82;p15"/>
          <p:cNvCxnSpPr/>
          <p:nvPr/>
        </p:nvCxnSpPr>
        <p:spPr>
          <a:xfrm rot="10800000">
            <a:off x="11652710" y="8736975"/>
            <a:ext cx="1335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" name="Google Shape;83;p15"/>
          <p:cNvSpPr/>
          <p:nvPr/>
        </p:nvSpPr>
        <p:spPr>
          <a:xfrm>
            <a:off x="2683050" y="8556975"/>
            <a:ext cx="360000" cy="360000"/>
          </a:xfrm>
          <a:prstGeom prst="ellipse">
            <a:avLst/>
          </a:prstGeom>
          <a:solidFill>
            <a:srgbClr val="FCB700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509350" y="8556975"/>
            <a:ext cx="360000" cy="360000"/>
          </a:xfrm>
          <a:prstGeom prst="ellipse">
            <a:avLst/>
          </a:prstGeom>
          <a:solidFill>
            <a:srgbClr val="FCB700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6172575" y="8556975"/>
            <a:ext cx="360000" cy="360000"/>
          </a:xfrm>
          <a:prstGeom prst="ellipse">
            <a:avLst/>
          </a:prstGeom>
          <a:solidFill>
            <a:srgbClr val="FCB700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7868425" y="8556975"/>
            <a:ext cx="360000" cy="360000"/>
          </a:xfrm>
          <a:prstGeom prst="ellipse">
            <a:avLst/>
          </a:prstGeom>
          <a:solidFill>
            <a:srgbClr val="FCB700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9596875" y="8556975"/>
            <a:ext cx="360000" cy="360000"/>
          </a:xfrm>
          <a:prstGeom prst="ellipse">
            <a:avLst/>
          </a:prstGeom>
          <a:solidFill>
            <a:srgbClr val="FCB700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11292725" y="8556975"/>
            <a:ext cx="360000" cy="360000"/>
          </a:xfrm>
          <a:prstGeom prst="ellipse">
            <a:avLst/>
          </a:prstGeom>
          <a:solidFill>
            <a:srgbClr val="FCB700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12988588" y="8556975"/>
            <a:ext cx="360000" cy="360000"/>
          </a:xfrm>
          <a:prstGeom prst="ellipse">
            <a:avLst/>
          </a:prstGeom>
          <a:solidFill>
            <a:srgbClr val="FCB700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618900" y="1013575"/>
            <a:ext cx="1516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Evolución del mercado de alquiler </a:t>
            </a:r>
            <a:r>
              <a:rPr b="1" lang="en-US" sz="5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turístico</a:t>
            </a:r>
            <a:endParaRPr b="1" sz="5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2158500" y="9130875"/>
            <a:ext cx="153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200</a:t>
            </a:r>
            <a:r>
              <a:rPr lang="en-US" sz="32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7</a:t>
            </a:r>
            <a:endParaRPr b="0" i="0" sz="3200" u="none" cap="none" strike="noStrike">
              <a:solidFill>
                <a:srgbClr val="B7B7B7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3919600" y="9130875"/>
            <a:ext cx="153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2009</a:t>
            </a:r>
            <a:endParaRPr b="0" i="0" sz="3200" u="none" cap="none" strike="noStrike">
              <a:solidFill>
                <a:srgbClr val="B7B7B7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5582775" y="9130875"/>
            <a:ext cx="153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20</a:t>
            </a:r>
            <a:r>
              <a:rPr lang="en-US" sz="32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15</a:t>
            </a:r>
            <a:endParaRPr b="0" i="0" sz="3200" u="none" cap="none" strike="noStrike">
              <a:solidFill>
                <a:srgbClr val="B7B7B7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7311288" y="9130875"/>
            <a:ext cx="153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2019</a:t>
            </a:r>
            <a:endParaRPr b="0" i="0" sz="3200" u="none" cap="none" strike="noStrike">
              <a:solidFill>
                <a:srgbClr val="B7B7B7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9007050" y="9130875"/>
            <a:ext cx="153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2020</a:t>
            </a:r>
            <a:endParaRPr b="0" i="0" sz="3200" u="none" cap="none" strike="noStrike">
              <a:solidFill>
                <a:srgbClr val="B7B7B7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10702925" y="9130875"/>
            <a:ext cx="153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2023</a:t>
            </a:r>
            <a:endParaRPr b="0" i="0" sz="3200" u="none" cap="none" strike="noStrike">
              <a:solidFill>
                <a:srgbClr val="B7B7B7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12398800" y="9130875"/>
            <a:ext cx="153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20</a:t>
            </a:r>
            <a:r>
              <a:rPr lang="en-US" sz="32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24</a:t>
            </a:r>
            <a:endParaRPr b="0" i="0" sz="3200" u="none" cap="none" strike="noStrike">
              <a:solidFill>
                <a:srgbClr val="B7B7B7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14094675" y="9130875"/>
            <a:ext cx="153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B7B7B7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618900" y="9130875"/>
            <a:ext cx="153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1996</a:t>
            </a:r>
            <a:endParaRPr b="0" i="0" sz="3200" u="none" cap="none" strike="noStrike">
              <a:solidFill>
                <a:srgbClr val="B7B7B7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12" y="7290550"/>
            <a:ext cx="1113075" cy="8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764" y="7343213"/>
            <a:ext cx="1113075" cy="76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2450" y="7264299"/>
            <a:ext cx="1335900" cy="924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2775" y="7264299"/>
            <a:ext cx="1335900" cy="924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298" y="7264300"/>
            <a:ext cx="1335900" cy="9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39826" y="7295521"/>
            <a:ext cx="1539600" cy="86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38425" y="6833225"/>
            <a:ext cx="1660349" cy="1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618900" y="2589375"/>
            <a:ext cx="153294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La evolución de los precios del mercado de alquiler turísticos, que  ha </a:t>
            </a:r>
            <a:r>
              <a:rPr b="1" lang="en-US"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explotado</a:t>
            </a:r>
            <a:r>
              <a:rPr lang="en-US"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en el periodo 2015 -2024  y esto a influenciado el mercado de alquiler y compra de domicilios, creando un gran incremento en los precios, alcanzando valores </a:t>
            </a:r>
            <a:r>
              <a:rPr lang="en-US"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históricos</a:t>
            </a:r>
            <a:r>
              <a:rPr lang="en-US"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máximos . Esta variabilidad en los precios aumenta la importancia de </a:t>
            </a:r>
            <a:r>
              <a:rPr lang="en-US"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los anfitriones de  </a:t>
            </a:r>
            <a:r>
              <a:rPr b="1" lang="en-US"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estimar el valor de los domicilios</a:t>
            </a:r>
            <a:r>
              <a:rPr lang="en-US"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para obtener el mayor rendimiento de estos.</a:t>
            </a:r>
            <a:endParaRPr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79425" y="6883175"/>
            <a:ext cx="1819375" cy="13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356550" y="6074800"/>
            <a:ext cx="1539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Nace</a:t>
            </a:r>
            <a:endParaRPr sz="2600">
              <a:solidFill>
                <a:srgbClr val="B7B7B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Booking</a:t>
            </a:r>
            <a:endParaRPr sz="2600">
              <a:solidFill>
                <a:srgbClr val="B7B7B7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2037750" y="5982550"/>
            <a:ext cx="20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2098063" y="6074800"/>
            <a:ext cx="1660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Nace</a:t>
            </a:r>
            <a:endParaRPr sz="2600">
              <a:solidFill>
                <a:srgbClr val="B7B7B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Airnbn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3960500" y="5674600"/>
            <a:ext cx="1335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Llega a </a:t>
            </a:r>
            <a:endParaRPr sz="2600">
              <a:solidFill>
                <a:srgbClr val="B7B7B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España</a:t>
            </a:r>
            <a:endParaRPr sz="2600">
              <a:solidFill>
                <a:srgbClr val="B7B7B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Airnbn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5296400" y="5674600"/>
            <a:ext cx="1660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Llega a </a:t>
            </a:r>
            <a:endParaRPr sz="2600">
              <a:solidFill>
                <a:srgbClr val="B7B7B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España</a:t>
            </a:r>
            <a:endParaRPr sz="2600">
              <a:solidFill>
                <a:srgbClr val="B7B7B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Booking</a:t>
            </a:r>
            <a:endParaRPr sz="2600">
              <a:solidFill>
                <a:srgbClr val="B7B7B7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7168113" y="6074800"/>
            <a:ext cx="1539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Turismo en alza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8681513" y="6367150"/>
            <a:ext cx="193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Covid - 19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12546975" y="5489950"/>
            <a:ext cx="2374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Incrementos precio </a:t>
            </a:r>
            <a:endParaRPr sz="2600">
              <a:solidFill>
                <a:srgbClr val="B7B7B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vivienda</a:t>
            </a:r>
            <a:endParaRPr sz="2600">
              <a:solidFill>
                <a:srgbClr val="B7B7B7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0546649" y="5674600"/>
            <a:ext cx="1819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Historicos </a:t>
            </a:r>
            <a:endParaRPr sz="2600">
              <a:solidFill>
                <a:srgbClr val="B7B7B7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en  turismo</a:t>
            </a:r>
            <a:endParaRPr sz="2600">
              <a:solidFill>
                <a:srgbClr val="B7B7B7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/>
        </p:nvSpPr>
        <p:spPr>
          <a:xfrm>
            <a:off x="0" y="4312350"/>
            <a:ext cx="17561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¿Qué </a:t>
            </a:r>
            <a:r>
              <a:rPr b="1" lang="en-US" sz="3200">
                <a:solidFill>
                  <a:schemeClr val="dk1"/>
                </a:solidFill>
                <a:highlight>
                  <a:srgbClr val="EAEAEA"/>
                </a:highlight>
                <a:latin typeface="Manrope"/>
                <a:ea typeface="Manrope"/>
                <a:cs typeface="Manrope"/>
                <a:sym typeface="Manrope"/>
              </a:rPr>
              <a:t>variables</a:t>
            </a:r>
            <a:r>
              <a:rPr lang="en-US" sz="3200">
                <a:solidFill>
                  <a:schemeClr val="dk1"/>
                </a:solidFill>
                <a:highlight>
                  <a:srgbClr val="EAEAEA"/>
                </a:highlight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muestran mayor influencia en el </a:t>
            </a:r>
            <a:r>
              <a:rPr b="1" lang="en-US" sz="3200">
                <a:solidFill>
                  <a:schemeClr val="dk1"/>
                </a:solidFill>
                <a:highlight>
                  <a:srgbClr val="EAEAEA"/>
                </a:highlight>
                <a:latin typeface="Manrope"/>
                <a:ea typeface="Manrope"/>
                <a:cs typeface="Manrope"/>
                <a:sym typeface="Manrope"/>
              </a:rPr>
              <a:t>precio/noche</a:t>
            </a:r>
            <a:r>
              <a:rPr lang="en-US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de los apartamentos que tienen entre 1-3 habitaciones, más de 1 reviews, con un precio inferior a 200€ publicados en Airnbn ubicadas en Madrid?</a:t>
            </a: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152400" y="152400"/>
            <a:ext cx="17122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Análisis realizado</a:t>
            </a:r>
            <a:endParaRPr b="1" sz="5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3;g2be9a6ae28b_0_152" id="128" name="Google Shape;128;p17"/>
          <p:cNvPicPr preferRelativeResize="0"/>
          <p:nvPr/>
        </p:nvPicPr>
        <p:blipFill rotWithShape="1">
          <a:blip r:embed="rId3">
            <a:alphaModFix/>
          </a:blip>
          <a:srcRect b="39" l="0" r="0" t="49"/>
          <a:stretch/>
        </p:blipFill>
        <p:spPr>
          <a:xfrm>
            <a:off x="17624635" y="9674589"/>
            <a:ext cx="446682" cy="44668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387550" y="340149"/>
            <a:ext cx="3070801" cy="398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Analysis - Hipótesis</a:t>
            </a: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14516699" y="350700"/>
            <a:ext cx="3378001" cy="398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NUCLIO DIGITAL SCHOOL</a:t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387549" y="854874"/>
            <a:ext cx="14297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Manrope"/>
              <a:buNone/>
            </a:pPr>
            <a:r>
              <a:rPr b="1" i="0" lang="en-US" sz="58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Análisis realizado</a:t>
            </a:r>
            <a:endParaRPr/>
          </a:p>
        </p:txBody>
      </p:sp>
      <p:grpSp>
        <p:nvGrpSpPr>
          <p:cNvPr id="132" name="Google Shape;132;p17"/>
          <p:cNvGrpSpPr/>
          <p:nvPr/>
        </p:nvGrpSpPr>
        <p:grpSpPr>
          <a:xfrm>
            <a:off x="7008900" y="3701550"/>
            <a:ext cx="4270201" cy="630902"/>
            <a:chOff x="0" y="0"/>
            <a:chExt cx="4270200" cy="630901"/>
          </a:xfrm>
        </p:grpSpPr>
        <p:sp>
          <p:nvSpPr>
            <p:cNvPr id="133" name="Google Shape;133;p17"/>
            <p:cNvSpPr/>
            <p:nvPr/>
          </p:nvSpPr>
          <p:spPr>
            <a:xfrm>
              <a:off x="0" y="0"/>
              <a:ext cx="4270200" cy="630901"/>
            </a:xfrm>
            <a:prstGeom prst="roundRect">
              <a:avLst>
                <a:gd fmla="val 16667" name="adj"/>
              </a:avLst>
            </a:prstGeom>
            <a:solidFill>
              <a:srgbClr val="FCB700"/>
            </a:solidFill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Manrope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34" name="Google Shape;134;p17"/>
            <p:cNvSpPr txBox="1"/>
            <p:nvPr/>
          </p:nvSpPr>
          <p:spPr>
            <a:xfrm>
              <a:off x="35560" y="65274"/>
              <a:ext cx="419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Manrope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Manrope"/>
                  <a:ea typeface="Manrope"/>
                  <a:cs typeface="Manrope"/>
                  <a:sym typeface="Manrope"/>
                </a:rPr>
                <a:t>Precio  p</a:t>
              </a:r>
              <a:r>
                <a:rPr lang="en-US" sz="2100">
                  <a:latin typeface="Manrope"/>
                  <a:ea typeface="Manrope"/>
                  <a:cs typeface="Manrope"/>
                  <a:sym typeface="Manrope"/>
                </a:rPr>
                <a:t>ropiedades </a:t>
              </a:r>
              <a:r>
                <a:rPr b="0" i="0" lang="en-US" sz="2100" u="none" cap="none" strike="noStrike">
                  <a:solidFill>
                    <a:srgbClr val="000000"/>
                  </a:solidFill>
                  <a:latin typeface="Manrope"/>
                  <a:ea typeface="Manrope"/>
                  <a:cs typeface="Manrope"/>
                  <a:sym typeface="Manrope"/>
                </a:rPr>
                <a:t>Airbnb </a:t>
              </a:r>
              <a:endParaRPr/>
            </a:p>
          </p:txBody>
        </p:sp>
      </p:grpSp>
      <p:grpSp>
        <p:nvGrpSpPr>
          <p:cNvPr id="135" name="Google Shape;135;p17"/>
          <p:cNvGrpSpPr/>
          <p:nvPr/>
        </p:nvGrpSpPr>
        <p:grpSpPr>
          <a:xfrm>
            <a:off x="309186" y="5192924"/>
            <a:ext cx="2303100" cy="630900"/>
            <a:chOff x="0" y="0"/>
            <a:chExt cx="2303100" cy="630900"/>
          </a:xfrm>
        </p:grpSpPr>
        <p:sp>
          <p:nvSpPr>
            <p:cNvPr id="136" name="Google Shape;136;p17"/>
            <p:cNvSpPr/>
            <p:nvPr/>
          </p:nvSpPr>
          <p:spPr>
            <a:xfrm>
              <a:off x="0" y="0"/>
              <a:ext cx="2303100" cy="630900"/>
            </a:xfrm>
            <a:prstGeom prst="roundRect">
              <a:avLst>
                <a:gd fmla="val 16667" name="adj"/>
              </a:avLst>
            </a:prstGeom>
            <a:solidFill>
              <a:srgbClr val="FCB700"/>
            </a:solidFill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37" name="Google Shape;137;p17"/>
            <p:cNvSpPr txBox="1"/>
            <p:nvPr/>
          </p:nvSpPr>
          <p:spPr>
            <a:xfrm>
              <a:off x="35560" y="97025"/>
              <a:ext cx="2232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spAutoFit/>
            </a:bodyPr>
            <a:lstStyle/>
            <a:p>
              <a:pPr indent="0" lvl="1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Manrope"/>
                  <a:ea typeface="Manrope"/>
                  <a:cs typeface="Manrope"/>
                  <a:sym typeface="Manrope"/>
                </a:rPr>
                <a:t>Condiciones </a:t>
              </a:r>
              <a:endParaRPr/>
            </a:p>
          </p:txBody>
        </p:sp>
      </p:grpSp>
      <p:grpSp>
        <p:nvGrpSpPr>
          <p:cNvPr id="138" name="Google Shape;138;p17"/>
          <p:cNvGrpSpPr/>
          <p:nvPr/>
        </p:nvGrpSpPr>
        <p:grpSpPr>
          <a:xfrm>
            <a:off x="4326459" y="5192924"/>
            <a:ext cx="2303102" cy="630902"/>
            <a:chOff x="0" y="0"/>
            <a:chExt cx="2303100" cy="630901"/>
          </a:xfrm>
        </p:grpSpPr>
        <p:sp>
          <p:nvSpPr>
            <p:cNvPr id="139" name="Google Shape;139;p17"/>
            <p:cNvSpPr/>
            <p:nvPr/>
          </p:nvSpPr>
          <p:spPr>
            <a:xfrm>
              <a:off x="0" y="0"/>
              <a:ext cx="2303100" cy="630901"/>
            </a:xfrm>
            <a:prstGeom prst="roundRect">
              <a:avLst>
                <a:gd fmla="val 16667" name="adj"/>
              </a:avLst>
            </a:prstGeom>
            <a:solidFill>
              <a:srgbClr val="FCB700"/>
            </a:solidFill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35560" y="315450"/>
              <a:ext cx="2231980" cy="1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rPr lang="en-US" sz="1700">
                  <a:latin typeface="Manrope"/>
                  <a:ea typeface="Manrope"/>
                  <a:cs typeface="Manrope"/>
                  <a:sym typeface="Manrope"/>
                </a:rPr>
                <a:t>Anfitrión</a:t>
              </a:r>
              <a:endParaRPr/>
            </a:p>
          </p:txBody>
        </p:sp>
      </p:grpSp>
      <p:sp>
        <p:nvSpPr>
          <p:cNvPr id="141" name="Google Shape;141;p17"/>
          <p:cNvSpPr/>
          <p:nvPr/>
        </p:nvSpPr>
        <p:spPr>
          <a:xfrm>
            <a:off x="2616113" y="4337343"/>
            <a:ext cx="4877541" cy="946766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6265132" y="4337343"/>
            <a:ext cx="2091423" cy="850820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" name="Google Shape;143;p17"/>
          <p:cNvGrpSpPr/>
          <p:nvPr/>
        </p:nvGrpSpPr>
        <p:grpSpPr>
          <a:xfrm>
            <a:off x="7992467" y="5192924"/>
            <a:ext cx="2303102" cy="630902"/>
            <a:chOff x="0" y="0"/>
            <a:chExt cx="2303100" cy="630901"/>
          </a:xfrm>
        </p:grpSpPr>
        <p:sp>
          <p:nvSpPr>
            <p:cNvPr id="144" name="Google Shape;144;p17"/>
            <p:cNvSpPr/>
            <p:nvPr/>
          </p:nvSpPr>
          <p:spPr>
            <a:xfrm>
              <a:off x="0" y="0"/>
              <a:ext cx="2303100" cy="630901"/>
            </a:xfrm>
            <a:prstGeom prst="roundRect">
              <a:avLst>
                <a:gd fmla="val 16667" name="adj"/>
              </a:avLst>
            </a:prstGeom>
            <a:solidFill>
              <a:srgbClr val="FCB700"/>
            </a:solidFill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35560" y="315450"/>
              <a:ext cx="2231980" cy="1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Manrope"/>
                  <a:ea typeface="Manrope"/>
                  <a:cs typeface="Manrope"/>
                  <a:sym typeface="Manrope"/>
                </a:rPr>
                <a:t>Localización</a:t>
              </a:r>
              <a:endParaRPr/>
            </a:p>
          </p:txBody>
        </p:sp>
      </p:grpSp>
      <p:grpSp>
        <p:nvGrpSpPr>
          <p:cNvPr id="146" name="Google Shape;146;p17"/>
          <p:cNvGrpSpPr/>
          <p:nvPr/>
        </p:nvGrpSpPr>
        <p:grpSpPr>
          <a:xfrm>
            <a:off x="11810854" y="5192924"/>
            <a:ext cx="2303102" cy="630902"/>
            <a:chOff x="0" y="0"/>
            <a:chExt cx="2303100" cy="630901"/>
          </a:xfrm>
        </p:grpSpPr>
        <p:sp>
          <p:nvSpPr>
            <p:cNvPr id="147" name="Google Shape;147;p17"/>
            <p:cNvSpPr/>
            <p:nvPr/>
          </p:nvSpPr>
          <p:spPr>
            <a:xfrm>
              <a:off x="0" y="0"/>
              <a:ext cx="2303100" cy="630901"/>
            </a:xfrm>
            <a:prstGeom prst="roundRect">
              <a:avLst>
                <a:gd fmla="val 16667" name="adj"/>
              </a:avLst>
            </a:prstGeom>
            <a:solidFill>
              <a:srgbClr val="FCB700"/>
            </a:solidFill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35560" y="315450"/>
              <a:ext cx="2231980" cy="1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rPr lang="en-US" sz="1700">
                  <a:latin typeface="Manrope"/>
                  <a:ea typeface="Manrope"/>
                  <a:cs typeface="Manrope"/>
                  <a:sym typeface="Manrope"/>
                </a:rPr>
                <a:t>Caracteristicas</a:t>
              </a:r>
              <a:endParaRPr/>
            </a:p>
          </p:txBody>
        </p:sp>
      </p:grpSp>
      <p:grpSp>
        <p:nvGrpSpPr>
          <p:cNvPr id="149" name="Google Shape;149;p17"/>
          <p:cNvGrpSpPr/>
          <p:nvPr/>
        </p:nvGrpSpPr>
        <p:grpSpPr>
          <a:xfrm>
            <a:off x="15675711" y="5192924"/>
            <a:ext cx="2303102" cy="630902"/>
            <a:chOff x="0" y="0"/>
            <a:chExt cx="2303100" cy="630901"/>
          </a:xfrm>
        </p:grpSpPr>
        <p:sp>
          <p:nvSpPr>
            <p:cNvPr id="150" name="Google Shape;150;p17"/>
            <p:cNvSpPr/>
            <p:nvPr/>
          </p:nvSpPr>
          <p:spPr>
            <a:xfrm>
              <a:off x="0" y="0"/>
              <a:ext cx="2303100" cy="630901"/>
            </a:xfrm>
            <a:prstGeom prst="roundRect">
              <a:avLst>
                <a:gd fmla="val 16667" name="adj"/>
              </a:avLst>
            </a:prstGeom>
            <a:solidFill>
              <a:srgbClr val="FCB700"/>
            </a:solidFill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35560" y="315450"/>
              <a:ext cx="2231980" cy="1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Manrope"/>
                  <a:ea typeface="Manrope"/>
                  <a:cs typeface="Manrope"/>
                  <a:sym typeface="Manrope"/>
                </a:rPr>
                <a:t>Reseñas</a:t>
              </a:r>
              <a:endParaRPr/>
            </a:p>
          </p:txBody>
        </p:sp>
      </p:grpSp>
      <p:sp>
        <p:nvSpPr>
          <p:cNvPr id="152" name="Google Shape;152;p17"/>
          <p:cNvSpPr/>
          <p:nvPr/>
        </p:nvSpPr>
        <p:spPr>
          <a:xfrm>
            <a:off x="9144003" y="4337343"/>
            <a:ext cx="12" cy="8508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9964184" y="4337343"/>
            <a:ext cx="2178373" cy="8508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10794346" y="4337343"/>
            <a:ext cx="4877506" cy="94675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309175" y="7705649"/>
            <a:ext cx="2303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888888"/>
                </a:solidFill>
                <a:latin typeface="Manrope"/>
                <a:ea typeface="Manrope"/>
                <a:cs typeface="Manrope"/>
                <a:sym typeface="Manrope"/>
              </a:rPr>
              <a:t>Mínimo´/máximo de estancia</a:t>
            </a:r>
            <a:br>
              <a:rPr b="0" i="0" lang="en-US" sz="1500" u="none" cap="none" strike="noStrike">
                <a:solidFill>
                  <a:srgbClr val="888888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b="0" i="0" lang="en-US" sz="1500" u="none" cap="none" strike="noStrike">
                <a:solidFill>
                  <a:srgbClr val="888888"/>
                </a:solidFill>
                <a:latin typeface="Manrope"/>
                <a:ea typeface="Manrope"/>
                <a:cs typeface="Manrope"/>
                <a:sym typeface="Manrope"/>
              </a:rPr>
              <a:t>Política cancelación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4326450" y="7684265"/>
            <a:ext cx="2303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888888"/>
                </a:solidFill>
                <a:latin typeface="Manrope"/>
                <a:ea typeface="Manrope"/>
                <a:cs typeface="Manrope"/>
                <a:sym typeface="Manrope"/>
              </a:rPr>
              <a:t>Superhost</a:t>
            </a:r>
            <a:endParaRPr sz="1500">
              <a:solidFill>
                <a:srgbClr val="888888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888888"/>
                </a:solidFill>
                <a:latin typeface="Manrope"/>
                <a:ea typeface="Manrope"/>
                <a:cs typeface="Manrope"/>
                <a:sym typeface="Manrope"/>
              </a:rPr>
              <a:t>Verificación del anfitrión</a:t>
            </a:r>
            <a:endParaRPr sz="1500">
              <a:solidFill>
                <a:srgbClr val="888888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888888"/>
                </a:solidFill>
                <a:latin typeface="Manrope"/>
                <a:ea typeface="Manrope"/>
                <a:cs typeface="Manrope"/>
                <a:sym typeface="Manrope"/>
              </a:rPr>
              <a:t>Número de propiedades que posee</a:t>
            </a:r>
            <a:endParaRPr sz="1500">
              <a:solidFill>
                <a:srgbClr val="88888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8090124" y="7705649"/>
            <a:ext cx="2303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b="0" i="0" lang="en-US" sz="1500" u="none" cap="none" strike="noStrike">
                <a:solidFill>
                  <a:srgbClr val="888888"/>
                </a:solidFill>
                <a:latin typeface="Manrope"/>
                <a:ea typeface="Manrope"/>
                <a:cs typeface="Manrope"/>
                <a:sym typeface="Manrope"/>
              </a:rPr>
              <a:t>Barrios</a:t>
            </a:r>
            <a:br>
              <a:rPr b="0" i="0" lang="en-US" sz="1500" u="none" cap="none" strike="noStrike">
                <a:solidFill>
                  <a:srgbClr val="888888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b="0" i="0" lang="en-US" sz="1500" u="none" cap="none" strike="noStrike">
                <a:solidFill>
                  <a:srgbClr val="888888"/>
                </a:solidFill>
                <a:latin typeface="Manrope"/>
                <a:ea typeface="Manrope"/>
                <a:cs typeface="Manrope"/>
                <a:sym typeface="Manrope"/>
              </a:rPr>
              <a:t>Distancia</a:t>
            </a:r>
            <a:r>
              <a:rPr lang="en-US" sz="1500">
                <a:solidFill>
                  <a:srgbClr val="888888"/>
                </a:solidFill>
                <a:latin typeface="Manrope"/>
                <a:ea typeface="Manrope"/>
                <a:cs typeface="Manrope"/>
                <a:sym typeface="Manrope"/>
              </a:rPr>
              <a:t> Puerta del Sol/</a:t>
            </a:r>
            <a:r>
              <a:rPr b="0" i="0" lang="en-US" sz="1500" u="none" cap="none" strike="noStrike">
                <a:solidFill>
                  <a:srgbClr val="888888"/>
                </a:solidFill>
                <a:latin typeface="Manrope"/>
                <a:ea typeface="Manrope"/>
                <a:cs typeface="Manrope"/>
                <a:sym typeface="Manrope"/>
              </a:rPr>
              <a:t>Aeropuerto</a:t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11882949" y="7775718"/>
            <a:ext cx="23031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888888"/>
                </a:solidFill>
                <a:latin typeface="Manrope"/>
                <a:ea typeface="Manrope"/>
                <a:cs typeface="Manrope"/>
                <a:sym typeface="Manrope"/>
              </a:rPr>
              <a:t>Capacidad</a:t>
            </a:r>
            <a:endParaRPr sz="1500">
              <a:solidFill>
                <a:srgbClr val="888888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888888"/>
                </a:solidFill>
                <a:latin typeface="Manrope"/>
                <a:ea typeface="Manrope"/>
                <a:cs typeface="Manrope"/>
                <a:sym typeface="Manrope"/>
              </a:rPr>
              <a:t>Modalidad del apartamento</a:t>
            </a:r>
            <a:endParaRPr sz="1500">
              <a:solidFill>
                <a:srgbClr val="888888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888888"/>
                </a:solidFill>
                <a:latin typeface="Manrope"/>
                <a:ea typeface="Manrope"/>
                <a:cs typeface="Manrope"/>
                <a:sym typeface="Manrope"/>
              </a:rPr>
              <a:t>Baños</a:t>
            </a:r>
            <a:endParaRPr sz="1500">
              <a:solidFill>
                <a:srgbClr val="888888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888888"/>
                </a:solidFill>
                <a:latin typeface="Manrope"/>
                <a:ea typeface="Manrope"/>
                <a:cs typeface="Manrope"/>
                <a:sym typeface="Manrope"/>
              </a:rPr>
              <a:t>Camas</a:t>
            </a:r>
            <a:endParaRPr sz="1500">
              <a:solidFill>
                <a:srgbClr val="888888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888888"/>
                </a:solidFill>
                <a:latin typeface="Manrope"/>
                <a:ea typeface="Manrope"/>
                <a:cs typeface="Manrope"/>
                <a:sym typeface="Manrope"/>
              </a:rPr>
              <a:t>Tipos de camas</a:t>
            </a:r>
            <a:endParaRPr sz="1500">
              <a:solidFill>
                <a:srgbClr val="888888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888888"/>
                </a:solidFill>
                <a:latin typeface="Manrope"/>
                <a:ea typeface="Manrope"/>
                <a:cs typeface="Manrope"/>
                <a:sym typeface="Manrope"/>
              </a:rPr>
              <a:t>Habitaciones</a:t>
            </a:r>
            <a:endParaRPr sz="1500">
              <a:solidFill>
                <a:srgbClr val="888888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888888"/>
                </a:solidFill>
                <a:latin typeface="Manrope"/>
                <a:ea typeface="Manrope"/>
                <a:cs typeface="Manrope"/>
                <a:sym typeface="Manrope"/>
              </a:rPr>
              <a:t>Amenities</a:t>
            </a:r>
            <a:endParaRPr sz="1500">
              <a:solidFill>
                <a:srgbClr val="888888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15675774" y="7705649"/>
            <a:ext cx="230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888888"/>
                </a:solidFill>
                <a:latin typeface="Manrope"/>
                <a:ea typeface="Manrope"/>
                <a:cs typeface="Manrope"/>
                <a:sym typeface="Manrope"/>
              </a:rPr>
              <a:t>Rating de reviews</a:t>
            </a:r>
            <a:endParaRPr/>
          </a:p>
        </p:txBody>
      </p:sp>
      <p:pic>
        <p:nvPicPr>
          <p:cNvPr descr="vídeo-pegado.png" id="160" name="Google Shape;16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811" y="6101817"/>
            <a:ext cx="1325851" cy="1325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ídeo-pegado.png" id="161" name="Google Shape;16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9479" y="6038358"/>
            <a:ext cx="1439993" cy="1439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ídeo-pegado.png" id="162" name="Google Shape;162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21816" y="6101817"/>
            <a:ext cx="1325851" cy="1325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ídeo-pegado.png" id="163" name="Google Shape;163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371554" y="6186868"/>
            <a:ext cx="1325851" cy="1325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ídeo-pegado.png" id="164" name="Google Shape;164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045820" y="6168978"/>
            <a:ext cx="1191529" cy="1191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/>
          <p:nvPr/>
        </p:nvSpPr>
        <p:spPr>
          <a:xfrm>
            <a:off x="159300" y="2060975"/>
            <a:ext cx="1673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Se han analizado </a:t>
            </a:r>
            <a:r>
              <a:rPr b="1" lang="en-US"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</a:t>
            </a:r>
            <a:r>
              <a:rPr b="1" lang="en-US"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7 características</a:t>
            </a:r>
            <a:r>
              <a:rPr lang="en-US"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distribuidas en </a:t>
            </a:r>
            <a:r>
              <a:rPr b="1" lang="en-US"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5 </a:t>
            </a:r>
            <a:r>
              <a:rPr b="1" lang="en-US"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grupos</a:t>
            </a:r>
            <a:r>
              <a:rPr lang="en-US"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en busca de evidencias estadísticas que discriminen a los apartamentos con mayor precio según sus características.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3;g2be9a6ae28b_0_152" id="170" name="Google Shape;170;p18"/>
          <p:cNvPicPr preferRelativeResize="0"/>
          <p:nvPr/>
        </p:nvPicPr>
        <p:blipFill rotWithShape="1">
          <a:blip r:embed="rId3">
            <a:alphaModFix/>
          </a:blip>
          <a:srcRect b="39" l="0" r="0" t="49"/>
          <a:stretch/>
        </p:blipFill>
        <p:spPr>
          <a:xfrm>
            <a:off x="17624635" y="9674589"/>
            <a:ext cx="446683" cy="44668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387550" y="340149"/>
            <a:ext cx="30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Analysis - Hipótesis</a:t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14516699" y="350700"/>
            <a:ext cx="33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NUCLIO DIGITAL SCHOOL</a:t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387549" y="854874"/>
            <a:ext cx="14297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Manrope"/>
              <a:buNone/>
            </a:pPr>
            <a:r>
              <a:rPr b="1" i="0" lang="en-US" sz="58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Análisis realizado</a:t>
            </a:r>
            <a:endParaRPr/>
          </a:p>
        </p:txBody>
      </p:sp>
      <p:grpSp>
        <p:nvGrpSpPr>
          <p:cNvPr id="174" name="Google Shape;174;p18"/>
          <p:cNvGrpSpPr/>
          <p:nvPr/>
        </p:nvGrpSpPr>
        <p:grpSpPr>
          <a:xfrm>
            <a:off x="7008900" y="3701550"/>
            <a:ext cx="4270200" cy="630900"/>
            <a:chOff x="0" y="0"/>
            <a:chExt cx="4270200" cy="630900"/>
          </a:xfrm>
        </p:grpSpPr>
        <p:sp>
          <p:nvSpPr>
            <p:cNvPr id="175" name="Google Shape;175;p18"/>
            <p:cNvSpPr/>
            <p:nvPr/>
          </p:nvSpPr>
          <p:spPr>
            <a:xfrm>
              <a:off x="0" y="0"/>
              <a:ext cx="4270200" cy="630900"/>
            </a:xfrm>
            <a:prstGeom prst="roundRect">
              <a:avLst>
                <a:gd fmla="val 16667" name="adj"/>
              </a:avLst>
            </a:prstGeom>
            <a:solidFill>
              <a:srgbClr val="FCB700"/>
            </a:solidFill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Manrope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76" name="Google Shape;176;p18"/>
            <p:cNvSpPr txBox="1"/>
            <p:nvPr/>
          </p:nvSpPr>
          <p:spPr>
            <a:xfrm>
              <a:off x="35560" y="65274"/>
              <a:ext cx="419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Manrope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Manrope"/>
                  <a:ea typeface="Manrope"/>
                  <a:cs typeface="Manrope"/>
                  <a:sym typeface="Manrope"/>
                </a:rPr>
                <a:t>Precio  p</a:t>
              </a:r>
              <a:r>
                <a:rPr lang="en-US" sz="2100">
                  <a:latin typeface="Manrope"/>
                  <a:ea typeface="Manrope"/>
                  <a:cs typeface="Manrope"/>
                  <a:sym typeface="Manrope"/>
                </a:rPr>
                <a:t>ropiedades </a:t>
              </a:r>
              <a:r>
                <a:rPr b="0" i="0" lang="en-US" sz="2100" u="none" cap="none" strike="noStrike">
                  <a:solidFill>
                    <a:srgbClr val="000000"/>
                  </a:solidFill>
                  <a:latin typeface="Manrope"/>
                  <a:ea typeface="Manrope"/>
                  <a:cs typeface="Manrope"/>
                  <a:sym typeface="Manrope"/>
                </a:rPr>
                <a:t>Airbnb </a:t>
              </a:r>
              <a:endParaRPr/>
            </a:p>
          </p:txBody>
        </p:sp>
      </p:grpSp>
      <p:grpSp>
        <p:nvGrpSpPr>
          <p:cNvPr id="177" name="Google Shape;177;p18"/>
          <p:cNvGrpSpPr/>
          <p:nvPr/>
        </p:nvGrpSpPr>
        <p:grpSpPr>
          <a:xfrm>
            <a:off x="309186" y="5192924"/>
            <a:ext cx="2303100" cy="630900"/>
            <a:chOff x="0" y="0"/>
            <a:chExt cx="2303100" cy="630900"/>
          </a:xfrm>
        </p:grpSpPr>
        <p:sp>
          <p:nvSpPr>
            <p:cNvPr id="178" name="Google Shape;178;p18"/>
            <p:cNvSpPr/>
            <p:nvPr/>
          </p:nvSpPr>
          <p:spPr>
            <a:xfrm>
              <a:off x="0" y="0"/>
              <a:ext cx="2303100" cy="630900"/>
            </a:xfrm>
            <a:prstGeom prst="roundRect">
              <a:avLst>
                <a:gd fmla="val 16667" name="adj"/>
              </a:avLst>
            </a:prstGeom>
            <a:solidFill>
              <a:srgbClr val="FCB700"/>
            </a:solidFill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79" name="Google Shape;179;p18"/>
            <p:cNvSpPr txBox="1"/>
            <p:nvPr/>
          </p:nvSpPr>
          <p:spPr>
            <a:xfrm>
              <a:off x="35560" y="97025"/>
              <a:ext cx="2232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spAutoFit/>
            </a:bodyPr>
            <a:lstStyle/>
            <a:p>
              <a:pPr indent="0" lvl="1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Manrope"/>
                  <a:ea typeface="Manrope"/>
                  <a:cs typeface="Manrope"/>
                  <a:sym typeface="Manrope"/>
                </a:rPr>
                <a:t>Condiciones </a:t>
              </a:r>
              <a:endParaRPr/>
            </a:p>
          </p:txBody>
        </p:sp>
      </p:grpSp>
      <p:grpSp>
        <p:nvGrpSpPr>
          <p:cNvPr id="180" name="Google Shape;180;p18"/>
          <p:cNvGrpSpPr/>
          <p:nvPr/>
        </p:nvGrpSpPr>
        <p:grpSpPr>
          <a:xfrm>
            <a:off x="4326459" y="5192924"/>
            <a:ext cx="2303100" cy="630900"/>
            <a:chOff x="0" y="0"/>
            <a:chExt cx="2303100" cy="630900"/>
          </a:xfrm>
        </p:grpSpPr>
        <p:sp>
          <p:nvSpPr>
            <p:cNvPr id="181" name="Google Shape;181;p18"/>
            <p:cNvSpPr/>
            <p:nvPr/>
          </p:nvSpPr>
          <p:spPr>
            <a:xfrm>
              <a:off x="0" y="0"/>
              <a:ext cx="2303100" cy="630900"/>
            </a:xfrm>
            <a:prstGeom prst="roundRect">
              <a:avLst>
                <a:gd fmla="val 16667" name="adj"/>
              </a:avLst>
            </a:prstGeom>
            <a:solidFill>
              <a:srgbClr val="FCB700"/>
            </a:solidFill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35560" y="315450"/>
              <a:ext cx="2231982" cy="0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rPr lang="en-US" sz="1700">
                  <a:latin typeface="Manrope"/>
                  <a:ea typeface="Manrope"/>
                  <a:cs typeface="Manrope"/>
                  <a:sym typeface="Manrope"/>
                </a:rPr>
                <a:t>Anfitrión</a:t>
              </a:r>
              <a:endParaRPr/>
            </a:p>
          </p:txBody>
        </p:sp>
      </p:grpSp>
      <p:sp>
        <p:nvSpPr>
          <p:cNvPr id="183" name="Google Shape;183;p18"/>
          <p:cNvSpPr/>
          <p:nvPr/>
        </p:nvSpPr>
        <p:spPr>
          <a:xfrm>
            <a:off x="2616113" y="4337343"/>
            <a:ext cx="4877550" cy="946782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6265132" y="4337343"/>
            <a:ext cx="2091420" cy="850824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18"/>
          <p:cNvGrpSpPr/>
          <p:nvPr/>
        </p:nvGrpSpPr>
        <p:grpSpPr>
          <a:xfrm>
            <a:off x="7992467" y="5192924"/>
            <a:ext cx="2303100" cy="630900"/>
            <a:chOff x="0" y="0"/>
            <a:chExt cx="2303100" cy="630900"/>
          </a:xfrm>
        </p:grpSpPr>
        <p:sp>
          <p:nvSpPr>
            <p:cNvPr id="186" name="Google Shape;186;p18"/>
            <p:cNvSpPr/>
            <p:nvPr/>
          </p:nvSpPr>
          <p:spPr>
            <a:xfrm>
              <a:off x="0" y="0"/>
              <a:ext cx="2303100" cy="630900"/>
            </a:xfrm>
            <a:prstGeom prst="roundRect">
              <a:avLst>
                <a:gd fmla="val 16667" name="adj"/>
              </a:avLst>
            </a:prstGeom>
            <a:solidFill>
              <a:srgbClr val="FCB700"/>
            </a:solidFill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35560" y="315450"/>
              <a:ext cx="2231982" cy="0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Manrope"/>
                  <a:ea typeface="Manrope"/>
                  <a:cs typeface="Manrope"/>
                  <a:sym typeface="Manrope"/>
                </a:rPr>
                <a:t>Localización</a:t>
              </a:r>
              <a:endParaRPr/>
            </a:p>
          </p:txBody>
        </p:sp>
      </p:grpSp>
      <p:grpSp>
        <p:nvGrpSpPr>
          <p:cNvPr id="188" name="Google Shape;188;p18"/>
          <p:cNvGrpSpPr/>
          <p:nvPr/>
        </p:nvGrpSpPr>
        <p:grpSpPr>
          <a:xfrm>
            <a:off x="11810854" y="5192924"/>
            <a:ext cx="2303100" cy="630900"/>
            <a:chOff x="0" y="0"/>
            <a:chExt cx="2303100" cy="630900"/>
          </a:xfrm>
        </p:grpSpPr>
        <p:sp>
          <p:nvSpPr>
            <p:cNvPr id="189" name="Google Shape;189;p18"/>
            <p:cNvSpPr/>
            <p:nvPr/>
          </p:nvSpPr>
          <p:spPr>
            <a:xfrm>
              <a:off x="0" y="0"/>
              <a:ext cx="2303100" cy="630900"/>
            </a:xfrm>
            <a:prstGeom prst="roundRect">
              <a:avLst>
                <a:gd fmla="val 16667" name="adj"/>
              </a:avLst>
            </a:prstGeom>
            <a:solidFill>
              <a:srgbClr val="FCB700"/>
            </a:solidFill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35560" y="315450"/>
              <a:ext cx="2231982" cy="0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rPr lang="en-US" sz="1700">
                  <a:latin typeface="Manrope"/>
                  <a:ea typeface="Manrope"/>
                  <a:cs typeface="Manrope"/>
                  <a:sym typeface="Manrope"/>
                </a:rPr>
                <a:t>Caracteristicas</a:t>
              </a:r>
              <a:endParaRPr/>
            </a:p>
          </p:txBody>
        </p:sp>
      </p:grpSp>
      <p:grpSp>
        <p:nvGrpSpPr>
          <p:cNvPr id="191" name="Google Shape;191;p18"/>
          <p:cNvGrpSpPr/>
          <p:nvPr/>
        </p:nvGrpSpPr>
        <p:grpSpPr>
          <a:xfrm>
            <a:off x="15675711" y="5192924"/>
            <a:ext cx="2303100" cy="630900"/>
            <a:chOff x="0" y="0"/>
            <a:chExt cx="2303100" cy="630900"/>
          </a:xfrm>
        </p:grpSpPr>
        <p:sp>
          <p:nvSpPr>
            <p:cNvPr id="192" name="Google Shape;192;p18"/>
            <p:cNvSpPr/>
            <p:nvPr/>
          </p:nvSpPr>
          <p:spPr>
            <a:xfrm>
              <a:off x="0" y="0"/>
              <a:ext cx="2303100" cy="630900"/>
            </a:xfrm>
            <a:prstGeom prst="roundRect">
              <a:avLst>
                <a:gd fmla="val 16667" name="adj"/>
              </a:avLst>
            </a:prstGeom>
            <a:solidFill>
              <a:srgbClr val="FCB700"/>
            </a:solidFill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35560" y="315450"/>
              <a:ext cx="2231982" cy="0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Manrope"/>
                  <a:ea typeface="Manrope"/>
                  <a:cs typeface="Manrope"/>
                  <a:sym typeface="Manrope"/>
                </a:rPr>
                <a:t>Reseñas</a:t>
              </a:r>
              <a:endParaRPr/>
            </a:p>
          </p:txBody>
        </p:sp>
      </p:grpSp>
      <p:sp>
        <p:nvSpPr>
          <p:cNvPr id="194" name="Google Shape;194;p18"/>
          <p:cNvSpPr/>
          <p:nvPr/>
        </p:nvSpPr>
        <p:spPr>
          <a:xfrm>
            <a:off x="9144003" y="4337343"/>
            <a:ext cx="0" cy="85082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9964184" y="4337343"/>
            <a:ext cx="2178360" cy="85082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8"/>
          <p:cNvSpPr/>
          <p:nvPr/>
        </p:nvSpPr>
        <p:spPr>
          <a:xfrm>
            <a:off x="10794346" y="4337343"/>
            <a:ext cx="4877496" cy="9467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8"/>
          <p:cNvSpPr txBox="1"/>
          <p:nvPr/>
        </p:nvSpPr>
        <p:spPr>
          <a:xfrm>
            <a:off x="309175" y="7705649"/>
            <a:ext cx="2303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CC0000"/>
                </a:solidFill>
                <a:latin typeface="Manrope"/>
                <a:ea typeface="Manrope"/>
                <a:cs typeface="Manrope"/>
                <a:sym typeface="Manrope"/>
              </a:rPr>
              <a:t>Mínimo´/máximo de estancia</a:t>
            </a:r>
            <a:br>
              <a:rPr b="0" i="0" lang="en-US" sz="1500" u="none" cap="none" strike="noStrike">
                <a:solidFill>
                  <a:srgbClr val="888888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b="0" i="0" lang="en-US" sz="1500" u="none" cap="none" strike="noStrike">
                <a:solidFill>
                  <a:srgbClr val="6AA84F"/>
                </a:solidFill>
                <a:latin typeface="Manrope"/>
                <a:ea typeface="Manrope"/>
                <a:cs typeface="Manrope"/>
                <a:sym typeface="Manrope"/>
              </a:rPr>
              <a:t>Política cancelación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4326450" y="7684265"/>
            <a:ext cx="2303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CC0000"/>
                </a:solidFill>
                <a:latin typeface="Manrope"/>
                <a:ea typeface="Manrope"/>
                <a:cs typeface="Manrope"/>
                <a:sym typeface="Manrope"/>
              </a:rPr>
              <a:t>Superhost</a:t>
            </a:r>
            <a:endParaRPr sz="1500">
              <a:solidFill>
                <a:srgbClr val="CC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6AA84F"/>
                </a:solidFill>
                <a:latin typeface="Manrope"/>
                <a:ea typeface="Manrope"/>
                <a:cs typeface="Manrope"/>
                <a:sym typeface="Manrope"/>
              </a:rPr>
              <a:t>Verificación del anfitrión</a:t>
            </a:r>
            <a:endParaRPr sz="1500">
              <a:solidFill>
                <a:srgbClr val="6AA84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CC0000"/>
                </a:solidFill>
                <a:latin typeface="Manrope"/>
                <a:ea typeface="Manrope"/>
                <a:cs typeface="Manrope"/>
                <a:sym typeface="Manrope"/>
              </a:rPr>
              <a:t>Número de propiedades que posee</a:t>
            </a:r>
            <a:endParaRPr sz="1500">
              <a:solidFill>
                <a:srgbClr val="CC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8090124" y="7705649"/>
            <a:ext cx="2303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b="0" i="0" lang="en-US" sz="1500" u="none" cap="none" strike="noStrike">
                <a:solidFill>
                  <a:srgbClr val="6AA84F"/>
                </a:solidFill>
                <a:latin typeface="Manrope"/>
                <a:ea typeface="Manrope"/>
                <a:cs typeface="Manrope"/>
                <a:sym typeface="Manrope"/>
              </a:rPr>
              <a:t>Barrios</a:t>
            </a:r>
            <a:br>
              <a:rPr b="0" i="0" lang="en-US" sz="1500" u="none" cap="none" strike="noStrike">
                <a:solidFill>
                  <a:srgbClr val="6AA84F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b="0" i="0" lang="en-US" sz="1500" u="none" cap="none" strike="noStrike">
                <a:solidFill>
                  <a:srgbClr val="6AA84F"/>
                </a:solidFill>
                <a:latin typeface="Manrope"/>
                <a:ea typeface="Manrope"/>
                <a:cs typeface="Manrope"/>
                <a:sym typeface="Manrope"/>
              </a:rPr>
              <a:t>Distancia</a:t>
            </a:r>
            <a:r>
              <a:rPr lang="en-US" sz="1500">
                <a:solidFill>
                  <a:srgbClr val="6AA84F"/>
                </a:solidFill>
                <a:latin typeface="Manrope"/>
                <a:ea typeface="Manrope"/>
                <a:cs typeface="Manrope"/>
                <a:sym typeface="Manrope"/>
              </a:rPr>
              <a:t> Puerta del Sol/</a:t>
            </a:r>
            <a:r>
              <a:rPr b="0" i="0" lang="en-US" sz="1500" u="none" cap="none" strike="noStrike">
                <a:solidFill>
                  <a:srgbClr val="6AA84F"/>
                </a:solidFill>
                <a:latin typeface="Manrope"/>
                <a:ea typeface="Manrope"/>
                <a:cs typeface="Manrope"/>
                <a:sym typeface="Manrope"/>
              </a:rPr>
              <a:t>Aeropuerto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200" name="Google Shape;200;p18"/>
          <p:cNvSpPr txBox="1"/>
          <p:nvPr/>
        </p:nvSpPr>
        <p:spPr>
          <a:xfrm>
            <a:off x="11882949" y="7775718"/>
            <a:ext cx="23031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6AA84F"/>
                </a:solidFill>
                <a:latin typeface="Manrope"/>
                <a:ea typeface="Manrope"/>
                <a:cs typeface="Manrope"/>
                <a:sym typeface="Manrope"/>
              </a:rPr>
              <a:t>Capacidad</a:t>
            </a:r>
            <a:endParaRPr sz="1500">
              <a:solidFill>
                <a:srgbClr val="6AA84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6AA84F"/>
                </a:solidFill>
                <a:latin typeface="Manrope"/>
                <a:ea typeface="Manrope"/>
                <a:cs typeface="Manrope"/>
                <a:sym typeface="Manrope"/>
              </a:rPr>
              <a:t>Modalidad del apartamento</a:t>
            </a:r>
            <a:endParaRPr sz="1500">
              <a:solidFill>
                <a:srgbClr val="6AA84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CC0000"/>
                </a:solidFill>
                <a:latin typeface="Manrope"/>
                <a:ea typeface="Manrope"/>
                <a:cs typeface="Manrope"/>
                <a:sym typeface="Manrope"/>
              </a:rPr>
              <a:t>Baños</a:t>
            </a:r>
            <a:endParaRPr sz="1500">
              <a:solidFill>
                <a:srgbClr val="CC0000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6AA84F"/>
                </a:solidFill>
                <a:latin typeface="Manrope"/>
                <a:ea typeface="Manrope"/>
                <a:cs typeface="Manrope"/>
                <a:sym typeface="Manrope"/>
              </a:rPr>
              <a:t>Camas</a:t>
            </a:r>
            <a:endParaRPr sz="1500">
              <a:solidFill>
                <a:srgbClr val="6AA84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6AA84F"/>
                </a:solidFill>
                <a:latin typeface="Manrope"/>
                <a:ea typeface="Manrope"/>
                <a:cs typeface="Manrope"/>
                <a:sym typeface="Manrope"/>
              </a:rPr>
              <a:t>Tipos de camas</a:t>
            </a:r>
            <a:endParaRPr sz="1500">
              <a:solidFill>
                <a:srgbClr val="6AA84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6AA84F"/>
                </a:solidFill>
                <a:latin typeface="Manrope"/>
                <a:ea typeface="Manrope"/>
                <a:cs typeface="Manrope"/>
                <a:sym typeface="Manrope"/>
              </a:rPr>
              <a:t>Habitaciones</a:t>
            </a:r>
            <a:endParaRPr sz="1500">
              <a:solidFill>
                <a:srgbClr val="6AA84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6AA84F"/>
                </a:solidFill>
                <a:latin typeface="Manrope"/>
                <a:ea typeface="Manrope"/>
                <a:cs typeface="Manrope"/>
                <a:sym typeface="Manrope"/>
              </a:rPr>
              <a:t>Amenities</a:t>
            </a:r>
            <a:endParaRPr sz="1500">
              <a:solidFill>
                <a:srgbClr val="6AA84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15675774" y="7705649"/>
            <a:ext cx="230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Manrope"/>
              <a:buNone/>
            </a:pPr>
            <a:r>
              <a:rPr lang="en-US" sz="1500">
                <a:solidFill>
                  <a:srgbClr val="6AA84F"/>
                </a:solidFill>
                <a:latin typeface="Manrope"/>
                <a:ea typeface="Manrope"/>
                <a:cs typeface="Manrope"/>
                <a:sym typeface="Manrope"/>
              </a:rPr>
              <a:t>Rating de reviews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descr="vídeo-pegado.png" id="202" name="Google Shape;20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811" y="6101817"/>
            <a:ext cx="1325851" cy="1325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ídeo-pegado.png" id="203" name="Google Shape;20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9479" y="6038358"/>
            <a:ext cx="1439994" cy="1439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ídeo-pegado.png" id="204" name="Google Shape;20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21816" y="6101817"/>
            <a:ext cx="1325851" cy="1325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ídeo-pegado.png" id="205" name="Google Shape;20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371554" y="6186868"/>
            <a:ext cx="1325851" cy="1325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ídeo-pegado.png" id="206" name="Google Shape;20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045820" y="6168978"/>
            <a:ext cx="1191529" cy="119152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8"/>
          <p:cNvSpPr txBox="1"/>
          <p:nvPr/>
        </p:nvSpPr>
        <p:spPr>
          <a:xfrm>
            <a:off x="159300" y="2060975"/>
            <a:ext cx="1673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Empleando un código de colores señalamos las variables que encontramos </a:t>
            </a:r>
            <a:r>
              <a:rPr b="1" lang="en-US" sz="2500">
                <a:solidFill>
                  <a:srgbClr val="6AA84F"/>
                </a:solidFill>
                <a:latin typeface="Manrope"/>
                <a:ea typeface="Manrope"/>
                <a:cs typeface="Manrope"/>
                <a:sym typeface="Manrope"/>
              </a:rPr>
              <a:t>significativas</a:t>
            </a:r>
            <a:r>
              <a:rPr lang="en-US"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y </a:t>
            </a:r>
            <a:r>
              <a:rPr b="1" lang="en-US" sz="2500">
                <a:solidFill>
                  <a:srgbClr val="CC0000"/>
                </a:solidFill>
                <a:latin typeface="Manrope"/>
                <a:ea typeface="Manrope"/>
                <a:cs typeface="Manrope"/>
                <a:sym typeface="Manrope"/>
              </a:rPr>
              <a:t>no significativas</a:t>
            </a:r>
            <a:r>
              <a:rPr lang="en-US"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para tener una visión global de las variables que pueden ser útiles para discriminar</a:t>
            </a:r>
            <a:endParaRPr/>
          </a:p>
        </p:txBody>
      </p:sp>
      <p:sp>
        <p:nvSpPr>
          <p:cNvPr id="208" name="Google Shape;208;p18"/>
          <p:cNvSpPr/>
          <p:nvPr/>
        </p:nvSpPr>
        <p:spPr>
          <a:xfrm>
            <a:off x="4326459" y="5192924"/>
            <a:ext cx="2303100" cy="630900"/>
          </a:xfrm>
          <a:prstGeom prst="roundRect">
            <a:avLst>
              <a:gd fmla="val 16667" name="adj"/>
            </a:avLst>
          </a:prstGeom>
          <a:solidFill>
            <a:srgbClr val="FCB700"/>
          </a:solidFill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nrope"/>
              <a:buNone/>
            </a:pPr>
            <a:r>
              <a:rPr lang="en-US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Anfitrión</a:t>
            </a:r>
            <a:endParaRPr b="0" i="0" sz="1700" u="none" cap="none" strike="noStrik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209" name="Google Shape;209;p18"/>
          <p:cNvGrpSpPr/>
          <p:nvPr/>
        </p:nvGrpSpPr>
        <p:grpSpPr>
          <a:xfrm>
            <a:off x="7992467" y="5192924"/>
            <a:ext cx="2303100" cy="630900"/>
            <a:chOff x="0" y="0"/>
            <a:chExt cx="2303100" cy="630900"/>
          </a:xfrm>
        </p:grpSpPr>
        <p:sp>
          <p:nvSpPr>
            <p:cNvPr id="210" name="Google Shape;210;p18"/>
            <p:cNvSpPr/>
            <p:nvPr/>
          </p:nvSpPr>
          <p:spPr>
            <a:xfrm>
              <a:off x="0" y="0"/>
              <a:ext cx="2303100" cy="630900"/>
            </a:xfrm>
            <a:prstGeom prst="roundRect">
              <a:avLst>
                <a:gd fmla="val 16667" name="adj"/>
              </a:avLst>
            </a:prstGeom>
            <a:solidFill>
              <a:srgbClr val="FCB700"/>
            </a:solidFill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35560" y="315450"/>
              <a:ext cx="2231982" cy="0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Manrope"/>
                  <a:ea typeface="Manrope"/>
                  <a:cs typeface="Manrope"/>
                  <a:sym typeface="Manrope"/>
                </a:rPr>
                <a:t>Localización</a:t>
              </a:r>
              <a:endParaRPr/>
            </a:p>
          </p:txBody>
        </p:sp>
      </p:grpSp>
      <p:grpSp>
        <p:nvGrpSpPr>
          <p:cNvPr id="212" name="Google Shape;212;p18"/>
          <p:cNvGrpSpPr/>
          <p:nvPr/>
        </p:nvGrpSpPr>
        <p:grpSpPr>
          <a:xfrm>
            <a:off x="11810854" y="5192924"/>
            <a:ext cx="2303100" cy="630900"/>
            <a:chOff x="0" y="0"/>
            <a:chExt cx="2303100" cy="630900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0"/>
              <a:ext cx="2303100" cy="630900"/>
            </a:xfrm>
            <a:prstGeom prst="roundRect">
              <a:avLst>
                <a:gd fmla="val 16667" name="adj"/>
              </a:avLst>
            </a:prstGeom>
            <a:solidFill>
              <a:srgbClr val="FCB700"/>
            </a:solidFill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35560" y="315450"/>
              <a:ext cx="2231982" cy="0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rPr lang="en-US" sz="1700">
                  <a:latin typeface="Manrope"/>
                  <a:ea typeface="Manrope"/>
                  <a:cs typeface="Manrope"/>
                  <a:sym typeface="Manrope"/>
                </a:rPr>
                <a:t>Caracteristicas</a:t>
              </a:r>
              <a:endParaRPr/>
            </a:p>
          </p:txBody>
        </p:sp>
      </p:grpSp>
      <p:grpSp>
        <p:nvGrpSpPr>
          <p:cNvPr id="215" name="Google Shape;215;p18"/>
          <p:cNvGrpSpPr/>
          <p:nvPr/>
        </p:nvGrpSpPr>
        <p:grpSpPr>
          <a:xfrm>
            <a:off x="15675711" y="5192924"/>
            <a:ext cx="2303100" cy="630900"/>
            <a:chOff x="0" y="0"/>
            <a:chExt cx="2303100" cy="630900"/>
          </a:xfrm>
        </p:grpSpPr>
        <p:sp>
          <p:nvSpPr>
            <p:cNvPr id="216" name="Google Shape;216;p18"/>
            <p:cNvSpPr/>
            <p:nvPr/>
          </p:nvSpPr>
          <p:spPr>
            <a:xfrm>
              <a:off x="0" y="0"/>
              <a:ext cx="2303100" cy="630900"/>
            </a:xfrm>
            <a:prstGeom prst="roundRect">
              <a:avLst>
                <a:gd fmla="val 16667" name="adj"/>
              </a:avLst>
            </a:prstGeom>
            <a:solidFill>
              <a:srgbClr val="FCB700"/>
            </a:solidFill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35560" y="315450"/>
              <a:ext cx="2231982" cy="0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Manrope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Manrope"/>
                  <a:ea typeface="Manrope"/>
                  <a:cs typeface="Manrope"/>
                  <a:sym typeface="Manrope"/>
                </a:rPr>
                <a:t>Reseñas</a:t>
              </a:r>
              <a:endParaRPr/>
            </a:p>
          </p:txBody>
        </p:sp>
      </p:grpSp>
      <p:sp>
        <p:nvSpPr>
          <p:cNvPr id="218" name="Google Shape;218;p18"/>
          <p:cNvSpPr txBox="1"/>
          <p:nvPr/>
        </p:nvSpPr>
        <p:spPr>
          <a:xfrm>
            <a:off x="7720200" y="52851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nrope"/>
              <a:buNone/>
            </a:pPr>
            <a:r>
              <a:rPr lang="en-US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Localización</a:t>
            </a:r>
            <a:endParaRPr/>
          </a:p>
        </p:txBody>
      </p:sp>
      <p:sp>
        <p:nvSpPr>
          <p:cNvPr id="219" name="Google Shape;219;p18"/>
          <p:cNvSpPr txBox="1"/>
          <p:nvPr/>
        </p:nvSpPr>
        <p:spPr>
          <a:xfrm>
            <a:off x="11344425" y="52851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nrope"/>
              <a:buNone/>
            </a:pPr>
            <a:r>
              <a:rPr lang="en-US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Características</a:t>
            </a:r>
            <a:endParaRPr/>
          </a:p>
        </p:txBody>
      </p:sp>
      <p:sp>
        <p:nvSpPr>
          <p:cNvPr id="220" name="Google Shape;220;p18"/>
          <p:cNvSpPr txBox="1"/>
          <p:nvPr/>
        </p:nvSpPr>
        <p:spPr>
          <a:xfrm>
            <a:off x="15393275" y="52851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anrope"/>
              <a:buNone/>
            </a:pPr>
            <a:r>
              <a:rPr lang="en-US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Reseñas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3;g2be9a6ae28b_0_152" id="225" name="Google Shape;225;p19"/>
          <p:cNvPicPr preferRelativeResize="0"/>
          <p:nvPr/>
        </p:nvPicPr>
        <p:blipFill rotWithShape="1">
          <a:blip r:embed="rId3">
            <a:alphaModFix/>
          </a:blip>
          <a:srcRect b="39" l="0" r="0" t="49"/>
          <a:stretch/>
        </p:blipFill>
        <p:spPr>
          <a:xfrm>
            <a:off x="17624635" y="9674589"/>
            <a:ext cx="446682" cy="44668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9"/>
          <p:cNvSpPr txBox="1"/>
          <p:nvPr/>
        </p:nvSpPr>
        <p:spPr>
          <a:xfrm>
            <a:off x="387550" y="340149"/>
            <a:ext cx="3070801" cy="398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Analysis - Hipótesis</a:t>
            </a:r>
            <a:endParaRPr/>
          </a:p>
        </p:txBody>
      </p:sp>
      <p:sp>
        <p:nvSpPr>
          <p:cNvPr id="227" name="Google Shape;227;p19"/>
          <p:cNvSpPr txBox="1"/>
          <p:nvPr/>
        </p:nvSpPr>
        <p:spPr>
          <a:xfrm>
            <a:off x="14516699" y="350700"/>
            <a:ext cx="3378001" cy="398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NUCLIO DIGITAL SCHOOL</a:t>
            </a:r>
            <a:endParaRPr/>
          </a:p>
        </p:txBody>
      </p:sp>
      <p:sp>
        <p:nvSpPr>
          <p:cNvPr id="228" name="Google Shape;228;p19"/>
          <p:cNvSpPr txBox="1"/>
          <p:nvPr/>
        </p:nvSpPr>
        <p:spPr>
          <a:xfrm>
            <a:off x="387549" y="1611374"/>
            <a:ext cx="14297701" cy="1071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Manrope"/>
              <a:buNone/>
            </a:pPr>
            <a:r>
              <a:rPr b="1" i="0" lang="en-US" sz="58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Análisis</a:t>
            </a:r>
            <a:endParaRPr/>
          </a:p>
        </p:txBody>
      </p:sp>
      <p:sp>
        <p:nvSpPr>
          <p:cNvPr id="229" name="Google Shape;229;p19"/>
          <p:cNvSpPr txBox="1"/>
          <p:nvPr/>
        </p:nvSpPr>
        <p:spPr>
          <a:xfrm>
            <a:off x="612700" y="8356998"/>
            <a:ext cx="17240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Helvetica Neue"/>
              <a:buNone/>
            </a:pPr>
            <a:r>
              <a:t/>
            </a:r>
            <a:endParaRPr/>
          </a:p>
        </p:txBody>
      </p:sp>
      <p:pic>
        <p:nvPicPr>
          <p:cNvPr descr="vídeo-pegado.png" id="230" name="Google Shape;23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3661" y="1484367"/>
            <a:ext cx="1325851" cy="132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32818"/>
            <a:ext cx="17983201" cy="49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9"/>
          <p:cNvSpPr txBox="1"/>
          <p:nvPr/>
        </p:nvSpPr>
        <p:spPr>
          <a:xfrm>
            <a:off x="1238900" y="8554100"/>
            <a:ext cx="166143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Apreciamos que cuanto </a:t>
            </a:r>
            <a:r>
              <a:rPr b="1" lang="en-US" sz="3200">
                <a:latin typeface="Manrope"/>
                <a:ea typeface="Manrope"/>
                <a:cs typeface="Manrope"/>
                <a:sym typeface="Manrope"/>
              </a:rPr>
              <a:t>más estricta es la política de cancelación</a:t>
            </a: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 para devolver mayor importe </a:t>
            </a:r>
            <a:r>
              <a:rPr b="1" lang="en-US" sz="3200">
                <a:latin typeface="Manrope"/>
                <a:ea typeface="Manrope"/>
                <a:cs typeface="Manrope"/>
                <a:sym typeface="Manrope"/>
              </a:rPr>
              <a:t>mayor precio </a:t>
            </a: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puede alcanzar el </a:t>
            </a:r>
            <a:r>
              <a:rPr lang="en-US" sz="3200">
                <a:latin typeface="Manrope"/>
                <a:ea typeface="Manrope"/>
                <a:cs typeface="Manrope"/>
                <a:sym typeface="Manrope"/>
              </a:rPr>
              <a:t>apartamento</a:t>
            </a:r>
            <a:endParaRPr sz="32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3;g2be9a6ae28b_0_152" id="237" name="Google Shape;237;p20"/>
          <p:cNvPicPr preferRelativeResize="0"/>
          <p:nvPr/>
        </p:nvPicPr>
        <p:blipFill rotWithShape="1">
          <a:blip r:embed="rId3">
            <a:alphaModFix/>
          </a:blip>
          <a:srcRect b="39" l="0" r="0" t="49"/>
          <a:stretch/>
        </p:blipFill>
        <p:spPr>
          <a:xfrm>
            <a:off x="17624635" y="9674589"/>
            <a:ext cx="446682" cy="44668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/>
        </p:nvSpPr>
        <p:spPr>
          <a:xfrm>
            <a:off x="387550" y="340149"/>
            <a:ext cx="3070801" cy="398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Analysis - Hipótesis</a:t>
            </a:r>
            <a:endParaRPr/>
          </a:p>
        </p:txBody>
      </p:sp>
      <p:sp>
        <p:nvSpPr>
          <p:cNvPr id="239" name="Google Shape;239;p20"/>
          <p:cNvSpPr txBox="1"/>
          <p:nvPr/>
        </p:nvSpPr>
        <p:spPr>
          <a:xfrm>
            <a:off x="14516699" y="350700"/>
            <a:ext cx="3378001" cy="398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NUCLIO DIGITAL SCHOOL</a:t>
            </a:r>
            <a:endParaRPr/>
          </a:p>
        </p:txBody>
      </p:sp>
      <p:sp>
        <p:nvSpPr>
          <p:cNvPr id="240" name="Google Shape;240;p20"/>
          <p:cNvSpPr txBox="1"/>
          <p:nvPr/>
        </p:nvSpPr>
        <p:spPr>
          <a:xfrm>
            <a:off x="387549" y="1611374"/>
            <a:ext cx="14297701" cy="1071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Manrope"/>
              <a:buNone/>
            </a:pPr>
            <a:r>
              <a:rPr b="1" i="0" lang="en-US" sz="58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Análisis</a:t>
            </a:r>
            <a:endParaRPr/>
          </a:p>
        </p:txBody>
      </p:sp>
      <p:pic>
        <p:nvPicPr>
          <p:cNvPr id="241" name="Google Shape;2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275" y="2962625"/>
            <a:ext cx="17672651" cy="55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0"/>
          <p:cNvSpPr txBox="1"/>
          <p:nvPr/>
        </p:nvSpPr>
        <p:spPr>
          <a:xfrm>
            <a:off x="617700" y="8786350"/>
            <a:ext cx="160818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Manrope"/>
                <a:ea typeface="Manrope"/>
                <a:cs typeface="Manrope"/>
                <a:sym typeface="Manrope"/>
              </a:rPr>
              <a:t>Observamos que si la </a:t>
            </a:r>
            <a:r>
              <a:rPr b="1" lang="en-US" sz="2600">
                <a:latin typeface="Manrope"/>
                <a:ea typeface="Manrope"/>
                <a:cs typeface="Manrope"/>
                <a:sym typeface="Manrope"/>
              </a:rPr>
              <a:t>cuenta </a:t>
            </a:r>
            <a:r>
              <a:rPr lang="en-US" sz="2600">
                <a:latin typeface="Manrope"/>
                <a:ea typeface="Manrope"/>
                <a:cs typeface="Manrope"/>
                <a:sym typeface="Manrope"/>
              </a:rPr>
              <a:t>del propietario se encuentra </a:t>
            </a:r>
            <a:r>
              <a:rPr b="1" lang="en-US" sz="2600">
                <a:latin typeface="Manrope"/>
                <a:ea typeface="Manrope"/>
                <a:cs typeface="Manrope"/>
                <a:sym typeface="Manrope"/>
              </a:rPr>
              <a:t>verificada</a:t>
            </a:r>
            <a:r>
              <a:rPr lang="en-US" sz="2600">
                <a:latin typeface="Manrope"/>
                <a:ea typeface="Manrope"/>
                <a:cs typeface="Manrope"/>
                <a:sym typeface="Manrope"/>
              </a:rPr>
              <a:t> el</a:t>
            </a:r>
            <a:r>
              <a:rPr b="1" lang="en-US" sz="2600">
                <a:latin typeface="Manrope"/>
                <a:ea typeface="Manrope"/>
                <a:cs typeface="Manrope"/>
                <a:sym typeface="Manrope"/>
              </a:rPr>
              <a:t> precio</a:t>
            </a:r>
            <a:r>
              <a:rPr lang="en-US" sz="2600">
                <a:latin typeface="Manrope"/>
                <a:ea typeface="Manrope"/>
                <a:cs typeface="Manrope"/>
                <a:sym typeface="Manrope"/>
              </a:rPr>
              <a:t> es </a:t>
            </a:r>
            <a:r>
              <a:rPr b="1" lang="en-US" sz="2600">
                <a:latin typeface="Manrope"/>
                <a:ea typeface="Manrope"/>
                <a:cs typeface="Manrope"/>
                <a:sym typeface="Manrope"/>
              </a:rPr>
              <a:t>mayor.</a:t>
            </a:r>
            <a:endParaRPr b="1" sz="26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descr="vídeo-pegado.png" id="243" name="Google Shape;24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1204" y="1522633"/>
            <a:ext cx="1439994" cy="1439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3;g2be9a6ae28b_0_152" id="248" name="Google Shape;248;p21"/>
          <p:cNvPicPr preferRelativeResize="0"/>
          <p:nvPr/>
        </p:nvPicPr>
        <p:blipFill rotWithShape="1">
          <a:blip r:embed="rId3">
            <a:alphaModFix/>
          </a:blip>
          <a:srcRect b="39" l="0" r="0" t="49"/>
          <a:stretch/>
        </p:blipFill>
        <p:spPr>
          <a:xfrm>
            <a:off x="17624635" y="9674589"/>
            <a:ext cx="446682" cy="44668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1"/>
          <p:cNvSpPr txBox="1"/>
          <p:nvPr/>
        </p:nvSpPr>
        <p:spPr>
          <a:xfrm>
            <a:off x="387550" y="340149"/>
            <a:ext cx="3070801" cy="398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Analysis - Hipótesis</a:t>
            </a:r>
            <a:endParaRPr/>
          </a:p>
        </p:txBody>
      </p:sp>
      <p:sp>
        <p:nvSpPr>
          <p:cNvPr id="250" name="Google Shape;250;p21"/>
          <p:cNvSpPr txBox="1"/>
          <p:nvPr/>
        </p:nvSpPr>
        <p:spPr>
          <a:xfrm>
            <a:off x="14516699" y="350700"/>
            <a:ext cx="3378001" cy="398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nrope"/>
              <a:buNone/>
            </a:pPr>
            <a:r>
              <a:rPr b="0" i="0" lang="en-US" sz="1400" u="none" cap="none" strike="noStrike">
                <a:solidFill>
                  <a:schemeClr val="accent3"/>
                </a:solidFill>
                <a:latin typeface="Manrope"/>
                <a:ea typeface="Manrope"/>
                <a:cs typeface="Manrope"/>
                <a:sym typeface="Manrope"/>
              </a:rPr>
              <a:t>NUCLIO DIGITAL SCHOOL</a:t>
            </a:r>
            <a:endParaRPr/>
          </a:p>
        </p:txBody>
      </p:sp>
      <p:sp>
        <p:nvSpPr>
          <p:cNvPr id="251" name="Google Shape;251;p21"/>
          <p:cNvSpPr txBox="1"/>
          <p:nvPr/>
        </p:nvSpPr>
        <p:spPr>
          <a:xfrm>
            <a:off x="387549" y="1611374"/>
            <a:ext cx="14297701" cy="1071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Manrope"/>
              <a:buNone/>
            </a:pPr>
            <a:r>
              <a:rPr b="1" i="0" lang="en-US" sz="58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Análisis</a:t>
            </a:r>
            <a:endParaRPr/>
          </a:p>
        </p:txBody>
      </p:sp>
      <p:sp>
        <p:nvSpPr>
          <p:cNvPr id="252" name="Google Shape;252;p21"/>
          <p:cNvSpPr txBox="1"/>
          <p:nvPr/>
        </p:nvSpPr>
        <p:spPr>
          <a:xfrm>
            <a:off x="12428615" y="3836118"/>
            <a:ext cx="4871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vídeo-pegado.png" id="253" name="Google Shape;25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2229" y="1484374"/>
            <a:ext cx="1325851" cy="1325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1"/>
          <p:cNvSpPr txBox="1"/>
          <p:nvPr/>
        </p:nvSpPr>
        <p:spPr>
          <a:xfrm>
            <a:off x="1064500" y="7238550"/>
            <a:ext cx="8219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Se aprecia que  los  barrios (</a:t>
            </a:r>
            <a:r>
              <a:rPr b="1" lang="en-US" sz="2700"/>
              <a:t>Centro, Chamartín y Salamanca</a:t>
            </a:r>
            <a:r>
              <a:rPr lang="en-US" sz="2700"/>
              <a:t> ) con un mayor precio es </a:t>
            </a:r>
            <a:r>
              <a:rPr b="1" lang="en-US" sz="2700"/>
              <a:t>tres veces superior al valor noche  del  barrio (Villaverde) con menor valor.</a:t>
            </a:r>
            <a:endParaRPr b="1" sz="2700"/>
          </a:p>
        </p:txBody>
      </p:sp>
      <p:pic>
        <p:nvPicPr>
          <p:cNvPr id="255" name="Google Shape;2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62625"/>
            <a:ext cx="9555800" cy="42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08200" y="3419975"/>
            <a:ext cx="8275001" cy="31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1"/>
          <p:cNvSpPr txBox="1"/>
          <p:nvPr/>
        </p:nvSpPr>
        <p:spPr>
          <a:xfrm>
            <a:off x="9708200" y="7281775"/>
            <a:ext cx="79164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Manrope"/>
                <a:ea typeface="Manrope"/>
                <a:cs typeface="Manrope"/>
                <a:sym typeface="Manrope"/>
              </a:rPr>
              <a:t>Llama la atención que la </a:t>
            </a:r>
            <a:r>
              <a:rPr b="1" lang="en-US" sz="2700">
                <a:latin typeface="Manrope"/>
                <a:ea typeface="Manrope"/>
                <a:cs typeface="Manrope"/>
                <a:sym typeface="Manrope"/>
              </a:rPr>
              <a:t>mayoría </a:t>
            </a:r>
            <a:r>
              <a:rPr lang="en-US" sz="2700">
                <a:latin typeface="Manrope"/>
                <a:ea typeface="Manrope"/>
                <a:cs typeface="Manrope"/>
                <a:sym typeface="Manrope"/>
              </a:rPr>
              <a:t>de los apartamentos se encuentran situados en el </a:t>
            </a:r>
            <a:r>
              <a:rPr b="1" lang="en-US" sz="2700">
                <a:latin typeface="Manrope"/>
                <a:ea typeface="Manrope"/>
                <a:cs typeface="Manrope"/>
                <a:sym typeface="Manrope"/>
              </a:rPr>
              <a:t>Centro</a:t>
            </a:r>
            <a:endParaRPr b="1" sz="27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uclio Digital School">
  <a:themeElements>
    <a:clrScheme name="Nuclio Digital Schoo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41414"/>
      </a:accent1>
      <a:accent2>
        <a:srgbClr val="343434"/>
      </a:accent2>
      <a:accent3>
        <a:srgbClr val="676767"/>
      </a:accent3>
      <a:accent4>
        <a:srgbClr val="9A9A9A"/>
      </a:accent4>
      <a:accent5>
        <a:srgbClr val="FFDB7C"/>
      </a:accent5>
      <a:accent6>
        <a:srgbClr val="FFF7E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uclio Digital School">
  <a:themeElements>
    <a:clrScheme name="Nuclio Digital Schoo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41414"/>
      </a:accent1>
      <a:accent2>
        <a:srgbClr val="343434"/>
      </a:accent2>
      <a:accent3>
        <a:srgbClr val="676767"/>
      </a:accent3>
      <a:accent4>
        <a:srgbClr val="9A9A9A"/>
      </a:accent4>
      <a:accent5>
        <a:srgbClr val="FFDB7C"/>
      </a:accent5>
      <a:accent6>
        <a:srgbClr val="FFF7E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